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646"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873D726-396F-432C-9114-13E966C5A37B}" type="datetimeFigureOut">
              <a:rPr lang="fr-FR" smtClean="0"/>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425169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73D726-396F-432C-9114-13E966C5A37B}" type="datetimeFigureOut">
              <a:rPr lang="fr-FR" smtClean="0"/>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41067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73D726-396F-432C-9114-13E966C5A37B}" type="datetimeFigureOut">
              <a:rPr lang="fr-FR" smtClean="0"/>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31098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73D726-396F-432C-9114-13E966C5A37B}" type="datetimeFigureOut">
              <a:rPr lang="fr-FR" smtClean="0"/>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5225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873D726-396F-432C-9114-13E966C5A37B}" type="datetimeFigureOut">
              <a:rPr lang="fr-FR" smtClean="0"/>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1392137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873D726-396F-432C-9114-13E966C5A37B}" type="datetimeFigureOut">
              <a:rPr lang="fr-FR" smtClean="0"/>
              <a:t>04/09/2020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29878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873D726-396F-432C-9114-13E966C5A37B}" type="datetimeFigureOut">
              <a:rPr lang="fr-FR" smtClean="0"/>
              <a:t>04/09/2020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1183337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873D726-396F-432C-9114-13E966C5A37B}" type="datetimeFigureOut">
              <a:rPr lang="fr-FR" smtClean="0"/>
              <a:t>04/09/2020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155456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73D726-396F-432C-9114-13E966C5A37B}" type="datetimeFigureOut">
              <a:rPr lang="fr-FR" smtClean="0"/>
              <a:t>04/09/2020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401814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873D726-396F-432C-9114-13E966C5A37B}" type="datetimeFigureOut">
              <a:rPr lang="fr-FR" smtClean="0"/>
              <a:t>04/09/2020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2297687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873D726-396F-432C-9114-13E966C5A37B}" type="datetimeFigureOut">
              <a:rPr lang="fr-FR" smtClean="0"/>
              <a:t>04/09/2020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8E2E53-C760-4EAA-921B-C881B14F5E07}" type="slidenum">
              <a:rPr lang="fr-FR" smtClean="0"/>
              <a:t>‹N°›</a:t>
            </a:fld>
            <a:endParaRPr lang="fr-FR"/>
          </a:p>
        </p:txBody>
      </p:sp>
    </p:spTree>
    <p:extLst>
      <p:ext uri="{BB962C8B-B14F-4D97-AF65-F5344CB8AC3E}">
        <p14:creationId xmlns:p14="http://schemas.microsoft.com/office/powerpoint/2010/main" val="22978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73D726-396F-432C-9114-13E966C5A37B}" type="datetimeFigureOut">
              <a:rPr lang="fr-FR" smtClean="0"/>
              <a:t>04/09/2020</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B8E2E53-C760-4EAA-921B-C881B14F5E07}" type="slidenum">
              <a:rPr lang="fr-FR" smtClean="0"/>
              <a:t>‹N°›</a:t>
            </a:fld>
            <a:endParaRPr lang="fr-FR"/>
          </a:p>
        </p:txBody>
      </p:sp>
    </p:spTree>
    <p:extLst>
      <p:ext uri="{BB962C8B-B14F-4D97-AF65-F5344CB8AC3E}">
        <p14:creationId xmlns:p14="http://schemas.microsoft.com/office/powerpoint/2010/main" val="3708743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scolarite.du-capamedecine@univ-lyon.fr" TargetMode="External"/><Relationship Id="rId5" Type="http://schemas.openxmlformats.org/officeDocument/2006/relationships/hyperlink" Target="http://offre-de-formations.univ-lyon1.fr/mentions-diplome-DIU.html"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24" y="4945292"/>
            <a:ext cx="6829606" cy="401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260648" y="35496"/>
            <a:ext cx="3456384" cy="584775"/>
          </a:xfrm>
          <a:prstGeom prst="rect">
            <a:avLst/>
          </a:prstGeom>
          <a:noFill/>
        </p:spPr>
        <p:txBody>
          <a:bodyPr wrap="square" rtlCol="0">
            <a:spAutoFit/>
          </a:bodyPr>
          <a:lstStyle/>
          <a:p>
            <a:r>
              <a:rPr lang="fr-FR" sz="1600" b="1" dirty="0" smtClean="0">
                <a:solidFill>
                  <a:srgbClr val="FF0000"/>
                </a:solidFill>
              </a:rPr>
              <a:t>DIU maladies cardiaques héréditaires </a:t>
            </a:r>
          </a:p>
          <a:p>
            <a:pPr algn="ctr"/>
            <a:r>
              <a:rPr lang="fr-FR" sz="1600" b="1" dirty="0" smtClean="0">
                <a:solidFill>
                  <a:srgbClr val="FF0000"/>
                </a:solidFill>
              </a:rPr>
              <a:t>2020-2021</a:t>
            </a:r>
            <a:endParaRPr lang="fr-FR" sz="1600" b="1" dirty="0">
              <a:solidFill>
                <a:srgbClr val="FF0000"/>
              </a:solidFill>
            </a:endParaRPr>
          </a:p>
        </p:txBody>
      </p:sp>
      <p:sp>
        <p:nvSpPr>
          <p:cNvPr id="5" name="ZoneTexte 4"/>
          <p:cNvSpPr txBox="1"/>
          <p:nvPr/>
        </p:nvSpPr>
        <p:spPr>
          <a:xfrm>
            <a:off x="112713" y="708536"/>
            <a:ext cx="2884239" cy="1631216"/>
          </a:xfrm>
          <a:prstGeom prst="rect">
            <a:avLst/>
          </a:prstGeom>
          <a:noFill/>
        </p:spPr>
        <p:txBody>
          <a:bodyPr wrap="square" rtlCol="0">
            <a:spAutoFit/>
          </a:bodyPr>
          <a:lstStyle/>
          <a:p>
            <a:pPr algn="just"/>
            <a:r>
              <a:rPr lang="fr-FR" sz="1000" b="1" u="sng" dirty="0" smtClean="0">
                <a:solidFill>
                  <a:schemeClr val="accent5">
                    <a:lumMod val="75000"/>
                  </a:schemeClr>
                </a:solidFill>
                <a:latin typeface="Sylfaen" panose="010A0502050306030303" pitchFamily="18" charset="0"/>
              </a:rPr>
              <a:t>LES OBJECTIFS</a:t>
            </a:r>
          </a:p>
          <a:p>
            <a:pPr algn="just"/>
            <a:r>
              <a:rPr lang="fr-FR" sz="1000" dirty="0" smtClean="0">
                <a:latin typeface="Sylfaen" panose="010A0502050306030303" pitchFamily="18" charset="0"/>
              </a:rPr>
              <a:t>Les objectifs de ce DIU sont de reconnaitre, diagnostiquer et traiter les patients atteints de maladies cardiaques héréditaires, tout en intégrant l’origine génétique de ces pathologies. Ce DIU à pour but de former à la spécificité de la prise en charge pluridisciplinaire de ces maladies, tant des patients que leurs apparentés tout en intégrant les dimensions médicales ,psychologiques mais aussi socio professionnelles, éthiques et légales.</a:t>
            </a:r>
            <a:endParaRPr lang="fr-FR" sz="1000" dirty="0">
              <a:latin typeface="Sylfaen" panose="010A0502050306030303" pitchFamily="18" charset="0"/>
            </a:endParaRPr>
          </a:p>
        </p:txBody>
      </p:sp>
      <p:sp>
        <p:nvSpPr>
          <p:cNvPr id="6" name="ZoneTexte 5"/>
          <p:cNvSpPr txBox="1"/>
          <p:nvPr/>
        </p:nvSpPr>
        <p:spPr>
          <a:xfrm>
            <a:off x="112713" y="2339752"/>
            <a:ext cx="2884239" cy="1785104"/>
          </a:xfrm>
          <a:prstGeom prst="rect">
            <a:avLst/>
          </a:prstGeom>
          <a:noFill/>
        </p:spPr>
        <p:txBody>
          <a:bodyPr wrap="square" rtlCol="0">
            <a:spAutoFit/>
          </a:bodyPr>
          <a:lstStyle/>
          <a:p>
            <a:pPr algn="just"/>
            <a:r>
              <a:rPr lang="fr-FR" sz="1000" b="1" u="sng" dirty="0">
                <a:solidFill>
                  <a:schemeClr val="accent5">
                    <a:lumMod val="75000"/>
                  </a:schemeClr>
                </a:solidFill>
                <a:latin typeface="Sylfaen" panose="010A0502050306030303" pitchFamily="18" charset="0"/>
              </a:rPr>
              <a:t>METHODE </a:t>
            </a:r>
            <a:r>
              <a:rPr lang="fr-FR" sz="1000" b="1" u="sng" dirty="0" smtClean="0">
                <a:solidFill>
                  <a:schemeClr val="accent5">
                    <a:lumMod val="75000"/>
                  </a:schemeClr>
                </a:solidFill>
                <a:latin typeface="Sylfaen" panose="010A0502050306030303" pitchFamily="18" charset="0"/>
              </a:rPr>
              <a:t>PEDAGOGIQUE</a:t>
            </a:r>
          </a:p>
          <a:p>
            <a:pPr algn="just"/>
            <a:r>
              <a:rPr lang="fr-FR" sz="1000" dirty="0">
                <a:latin typeface="Sylfaen" panose="010A0502050306030303" pitchFamily="18" charset="0"/>
              </a:rPr>
              <a:t>Pour l’année universitaire 2020-2021, les modules d’enseignements </a:t>
            </a:r>
            <a:r>
              <a:rPr lang="fr-FR" sz="1000" dirty="0">
                <a:latin typeface="Sylfaen" panose="010A0502050306030303" pitchFamily="18" charset="0"/>
              </a:rPr>
              <a:t>généraux </a:t>
            </a:r>
            <a:r>
              <a:rPr lang="fr-FR" sz="1000" dirty="0">
                <a:latin typeface="Sylfaen" panose="010A0502050306030303" pitchFamily="18" charset="0"/>
              </a:rPr>
              <a:t>auront lieu en présentiel à </a:t>
            </a:r>
            <a:r>
              <a:rPr lang="fr-FR" sz="1000" dirty="0">
                <a:latin typeface="Sylfaen" panose="010A0502050306030303" pitchFamily="18" charset="0"/>
              </a:rPr>
              <a:t>l’université </a:t>
            </a:r>
            <a:r>
              <a:rPr lang="fr-FR" sz="1000" dirty="0">
                <a:latin typeface="Sylfaen" panose="010A0502050306030303" pitchFamily="18" charset="0"/>
              </a:rPr>
              <a:t>de Lyon du 22 au 26 mars 2021.</a:t>
            </a:r>
          </a:p>
          <a:p>
            <a:pPr algn="just"/>
            <a:r>
              <a:rPr lang="fr-FR" sz="1000" dirty="0">
                <a:latin typeface="Sylfaen" panose="010A0502050306030303" pitchFamily="18" charset="0"/>
              </a:rPr>
              <a:t>Les cours seront constitués d’exposés théorique, d’étude de cas et </a:t>
            </a:r>
            <a:r>
              <a:rPr lang="fr-FR" sz="1000" dirty="0">
                <a:latin typeface="Sylfaen" panose="010A0502050306030303" pitchFamily="18" charset="0"/>
              </a:rPr>
              <a:t>d’échanges </a:t>
            </a:r>
            <a:r>
              <a:rPr lang="fr-FR" sz="1000" dirty="0">
                <a:latin typeface="Sylfaen" panose="010A0502050306030303" pitchFamily="18" charset="0"/>
              </a:rPr>
              <a:t>sur une période de 5 jours ( 9h-18h</a:t>
            </a:r>
            <a:r>
              <a:rPr lang="fr-FR" sz="1000" dirty="0">
                <a:latin typeface="Sylfaen" panose="010A0502050306030303" pitchFamily="18" charset="0"/>
              </a:rPr>
              <a:t>). Un stage de 61h devra être effectué  dans l’un des centres de référence de la filière Cardiogen. </a:t>
            </a:r>
            <a:r>
              <a:rPr lang="fr-FR" sz="1000" dirty="0">
                <a:latin typeface="Sylfaen" panose="010A0502050306030303" pitchFamily="18" charset="0"/>
              </a:rPr>
              <a:t>Il peut être complété par un </a:t>
            </a:r>
            <a:r>
              <a:rPr lang="fr-FR" sz="1000" dirty="0" smtClean="0">
                <a:latin typeface="Sylfaen" panose="010A0502050306030303" pitchFamily="18" charset="0"/>
              </a:rPr>
              <a:t>stage en centre de compétence.</a:t>
            </a:r>
            <a:endParaRPr lang="fr-FR" sz="1000" dirty="0">
              <a:latin typeface="Sylfaen" panose="010A0502050306030303" pitchFamily="18" charset="0"/>
            </a:endParaRPr>
          </a:p>
        </p:txBody>
      </p:sp>
      <p:sp>
        <p:nvSpPr>
          <p:cNvPr id="7" name="ZoneTexte 6"/>
          <p:cNvSpPr txBox="1"/>
          <p:nvPr/>
        </p:nvSpPr>
        <p:spPr>
          <a:xfrm>
            <a:off x="112713" y="4080138"/>
            <a:ext cx="6479719" cy="707886"/>
          </a:xfrm>
          <a:prstGeom prst="rect">
            <a:avLst/>
          </a:prstGeom>
          <a:solidFill>
            <a:schemeClr val="bg1"/>
          </a:solidFill>
        </p:spPr>
        <p:txBody>
          <a:bodyPr wrap="square" rtlCol="0">
            <a:spAutoFit/>
          </a:bodyPr>
          <a:lstStyle/>
          <a:p>
            <a:pPr algn="just"/>
            <a:r>
              <a:rPr lang="fr-FR" sz="1000" b="1" u="sng" dirty="0">
                <a:solidFill>
                  <a:schemeClr val="accent5">
                    <a:lumMod val="75000"/>
                  </a:schemeClr>
                </a:solidFill>
                <a:latin typeface="Sylfaen" panose="010A0502050306030303" pitchFamily="18" charset="0"/>
              </a:rPr>
              <a:t>NATURE ET SANCTION DE FORMATION </a:t>
            </a:r>
          </a:p>
          <a:p>
            <a:pPr algn="just"/>
            <a:r>
              <a:rPr lang="fr-FR" sz="1000" dirty="0">
                <a:latin typeface="Sylfaen" panose="010A0502050306030303" pitchFamily="18" charset="0"/>
              </a:rPr>
              <a:t>Cette formation constitue une action d’adaptation et de développement des compétences. Elle permet l’obtention d’un diplôme inter universitaire sous réserve de satisfaire aux modalités d’évaluation des connaissances et des compétences qui sont portées à la rédaction d’un mémoire et  à la mise en place d’une </a:t>
            </a:r>
            <a:r>
              <a:rPr lang="fr-FR" sz="1000" dirty="0">
                <a:latin typeface="Sylfaen" panose="010A0502050306030303" pitchFamily="18" charset="0"/>
              </a:rPr>
              <a:t>soutenance.</a:t>
            </a:r>
            <a:endParaRPr lang="fr-FR" sz="1000" dirty="0">
              <a:latin typeface="Sylfaen" panose="010A0502050306030303" pitchFamily="18" charset="0"/>
            </a:endParaRPr>
          </a:p>
        </p:txBody>
      </p:sp>
      <p:sp>
        <p:nvSpPr>
          <p:cNvPr id="9" name="ZoneTexte 8"/>
          <p:cNvSpPr txBox="1"/>
          <p:nvPr/>
        </p:nvSpPr>
        <p:spPr>
          <a:xfrm>
            <a:off x="3501009" y="680598"/>
            <a:ext cx="3091423" cy="861774"/>
          </a:xfrm>
          <a:prstGeom prst="rect">
            <a:avLst/>
          </a:prstGeom>
          <a:noFill/>
        </p:spPr>
        <p:txBody>
          <a:bodyPr wrap="square" rtlCol="0">
            <a:spAutoFit/>
          </a:bodyPr>
          <a:lstStyle/>
          <a:p>
            <a:pPr algn="just"/>
            <a:r>
              <a:rPr lang="fr-FR" sz="1000" b="1" u="sng" dirty="0" smtClean="0">
                <a:solidFill>
                  <a:schemeClr val="accent5">
                    <a:lumMod val="75000"/>
                  </a:schemeClr>
                </a:solidFill>
                <a:latin typeface="Sylfaen" panose="010A0502050306030303" pitchFamily="18" charset="0"/>
              </a:rPr>
              <a:t>LES PERSONNES CONCERNEES</a:t>
            </a:r>
          </a:p>
          <a:p>
            <a:pPr algn="just"/>
            <a:r>
              <a:rPr lang="fr-FR" sz="1000" dirty="0">
                <a:latin typeface="Sylfaen" panose="010A0502050306030303" pitchFamily="18" charset="0"/>
              </a:rPr>
              <a:t>Médecins (incluant cardiologues, radiologues, généticiens, obstétriciens, pédiatres…), internes (dès la première année), paramédicaux (IDE,  conseillères en génétique, ARC, chercheurs et psychologues).</a:t>
            </a:r>
            <a:endParaRPr lang="fr-FR" sz="1000" dirty="0">
              <a:latin typeface="Sylfaen" panose="010A0502050306030303" pitchFamily="18" charset="0"/>
            </a:endParaRPr>
          </a:p>
        </p:txBody>
      </p:sp>
      <p:sp>
        <p:nvSpPr>
          <p:cNvPr id="10" name="ZoneTexte 9"/>
          <p:cNvSpPr txBox="1"/>
          <p:nvPr/>
        </p:nvSpPr>
        <p:spPr>
          <a:xfrm>
            <a:off x="3501009" y="1619672"/>
            <a:ext cx="3146576" cy="1169551"/>
          </a:xfrm>
          <a:prstGeom prst="rect">
            <a:avLst/>
          </a:prstGeom>
          <a:noFill/>
        </p:spPr>
        <p:txBody>
          <a:bodyPr wrap="square" rtlCol="0">
            <a:spAutoFit/>
          </a:bodyPr>
          <a:lstStyle/>
          <a:p>
            <a:pPr algn="just"/>
            <a:r>
              <a:rPr lang="fr-FR" sz="1000" b="1" u="sng" dirty="0" smtClean="0">
                <a:solidFill>
                  <a:schemeClr val="accent5">
                    <a:lumMod val="75000"/>
                  </a:schemeClr>
                </a:solidFill>
                <a:latin typeface="Sylfaen" panose="010A0502050306030303" pitchFamily="18" charset="0"/>
              </a:rPr>
              <a:t>MODALITES DE CANDIDATURE ET VALIDATION</a:t>
            </a:r>
          </a:p>
          <a:p>
            <a:pPr algn="just"/>
            <a:r>
              <a:rPr lang="fr-FR" sz="1000" dirty="0">
                <a:latin typeface="Sylfaen" panose="010A0502050306030303" pitchFamily="18" charset="0"/>
              </a:rPr>
              <a:t>Les candidatures (CV, accompagné d’une lettre de motivation ) seront envoyées au coordonnateurs du DIU. Lorsque la candidature sera acceptée, le candidat recevra un accord d’inscription nécessaire à la poursuite de son inscription sur la plateforme de l’université de Lyon.</a:t>
            </a:r>
            <a:endParaRPr lang="fr-FR" sz="1000" dirty="0">
              <a:latin typeface="Sylfaen" panose="010A0502050306030303"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7072" y="35496"/>
            <a:ext cx="2232248" cy="644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478" y="8619682"/>
            <a:ext cx="4186610" cy="442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ZoneTexte 13"/>
          <p:cNvSpPr txBox="1"/>
          <p:nvPr/>
        </p:nvSpPr>
        <p:spPr>
          <a:xfrm>
            <a:off x="3501009" y="2826385"/>
            <a:ext cx="3168351" cy="1169551"/>
          </a:xfrm>
          <a:prstGeom prst="rect">
            <a:avLst/>
          </a:prstGeom>
          <a:noFill/>
        </p:spPr>
        <p:txBody>
          <a:bodyPr wrap="square" rtlCol="0">
            <a:spAutoFit/>
          </a:bodyPr>
          <a:lstStyle/>
          <a:p>
            <a:pPr algn="just"/>
            <a:r>
              <a:rPr lang="fr-FR" sz="1000" b="1" u="sng" dirty="0" smtClean="0">
                <a:solidFill>
                  <a:schemeClr val="accent5">
                    <a:lumMod val="75000"/>
                  </a:schemeClr>
                </a:solidFill>
                <a:latin typeface="Sylfaen" panose="010A0502050306030303" pitchFamily="18" charset="0"/>
              </a:rPr>
              <a:t>ORGANISATION ET COORDINATION NATIONALE</a:t>
            </a:r>
            <a:endParaRPr lang="fr-FR" sz="1000" b="1" u="sng" dirty="0">
              <a:solidFill>
                <a:schemeClr val="accent5">
                  <a:lumMod val="75000"/>
                </a:schemeClr>
              </a:solidFill>
              <a:latin typeface="Sylfaen" panose="010A0502050306030303" pitchFamily="18" charset="0"/>
            </a:endParaRPr>
          </a:p>
          <a:p>
            <a:pPr algn="just"/>
            <a:r>
              <a:rPr lang="fr-FR" sz="1000" dirty="0">
                <a:latin typeface="Sylfaen" panose="010A0502050306030303" pitchFamily="18" charset="0"/>
              </a:rPr>
              <a:t>Ce DIU est organisé par les Universités de Lyon, Nantes et  la Sorbonne conjointement avec la filière nationale de la santé Cardiogen. </a:t>
            </a:r>
            <a:endParaRPr lang="fr-FR" sz="1000" dirty="0" smtClean="0">
              <a:latin typeface="Sylfaen" panose="010A0502050306030303" pitchFamily="18" charset="0"/>
            </a:endParaRPr>
          </a:p>
          <a:p>
            <a:pPr algn="just"/>
            <a:r>
              <a:rPr lang="fr-FR" sz="1000" dirty="0" smtClean="0">
                <a:latin typeface="Sylfaen" panose="010A0502050306030303" pitchFamily="18" charset="0"/>
              </a:rPr>
              <a:t>Le </a:t>
            </a:r>
            <a:r>
              <a:rPr lang="fr-FR" sz="1000" dirty="0">
                <a:latin typeface="Sylfaen" panose="010A0502050306030303" pitchFamily="18" charset="0"/>
              </a:rPr>
              <a:t>responsable pédagogique du DIU est le Pr Chevalier. Les </a:t>
            </a:r>
            <a:r>
              <a:rPr lang="fr-FR" sz="1000" dirty="0" smtClean="0">
                <a:latin typeface="Sylfaen" panose="010A0502050306030303" pitchFamily="18" charset="0"/>
              </a:rPr>
              <a:t> co-responsables </a:t>
            </a:r>
            <a:r>
              <a:rPr lang="fr-FR" sz="1000" dirty="0">
                <a:latin typeface="Sylfaen" panose="010A0502050306030303" pitchFamily="18" charset="0"/>
              </a:rPr>
              <a:t>pédagogiques sont le Pr Charron (Paris), Dr Denjoy (Paris), et le Pr Probst (Nantes).</a:t>
            </a:r>
            <a:endParaRPr lang="fr-FR" sz="1000" dirty="0">
              <a:latin typeface="Sylfaen" panose="010A0502050306030303" pitchFamily="18" charset="0"/>
            </a:endParaRPr>
          </a:p>
        </p:txBody>
      </p:sp>
      <p:sp>
        <p:nvSpPr>
          <p:cNvPr id="8" name="ZoneTexte 7"/>
          <p:cNvSpPr txBox="1"/>
          <p:nvPr/>
        </p:nvSpPr>
        <p:spPr>
          <a:xfrm>
            <a:off x="37604" y="5419893"/>
            <a:ext cx="2455292" cy="3308598"/>
          </a:xfrm>
          <a:prstGeom prst="rect">
            <a:avLst/>
          </a:prstGeom>
          <a:noFill/>
        </p:spPr>
        <p:txBody>
          <a:bodyPr wrap="square" rtlCol="0">
            <a:spAutoFit/>
          </a:bodyPr>
          <a:lstStyle/>
          <a:p>
            <a:r>
              <a:rPr lang="fr-FR" sz="1100" b="1" u="sng" dirty="0" smtClean="0">
                <a:solidFill>
                  <a:schemeClr val="accent6">
                    <a:lumMod val="75000"/>
                  </a:schemeClr>
                </a:solidFill>
              </a:rPr>
              <a:t>Fermeture administrative </a:t>
            </a:r>
          </a:p>
          <a:p>
            <a:r>
              <a:rPr lang="fr-FR" sz="1100" dirty="0" smtClean="0">
                <a:solidFill>
                  <a:schemeClr val="accent6">
                    <a:lumMod val="75000"/>
                  </a:schemeClr>
                </a:solidFill>
              </a:rPr>
              <a:t> </a:t>
            </a:r>
            <a:r>
              <a:rPr lang="fr-FR" sz="1100" dirty="0">
                <a:solidFill>
                  <a:schemeClr val="accent6">
                    <a:lumMod val="75000"/>
                  </a:schemeClr>
                </a:solidFill>
              </a:rPr>
              <a:t>11 Novembre 2020</a:t>
            </a:r>
          </a:p>
          <a:p>
            <a:r>
              <a:rPr lang="fr-FR" sz="1100" dirty="0">
                <a:solidFill>
                  <a:schemeClr val="accent6">
                    <a:lumMod val="75000"/>
                  </a:schemeClr>
                </a:solidFill>
              </a:rPr>
              <a:t> (aucune inscription ne sera prise en compte  au delà de cette date</a:t>
            </a:r>
            <a:r>
              <a:rPr lang="fr-FR" sz="1100" dirty="0" smtClean="0">
                <a:solidFill>
                  <a:schemeClr val="accent6">
                    <a:lumMod val="75000"/>
                  </a:schemeClr>
                </a:solidFill>
              </a:rPr>
              <a:t>)</a:t>
            </a:r>
          </a:p>
          <a:p>
            <a:endParaRPr lang="fr-FR" sz="1100" dirty="0" smtClean="0">
              <a:solidFill>
                <a:schemeClr val="accent6">
                  <a:lumMod val="75000"/>
                </a:schemeClr>
              </a:solidFill>
            </a:endParaRPr>
          </a:p>
          <a:p>
            <a:r>
              <a:rPr lang="fr-FR" sz="1100" b="1" u="sng" dirty="0" smtClean="0">
                <a:solidFill>
                  <a:schemeClr val="accent6">
                    <a:lumMod val="75000"/>
                  </a:schemeClr>
                </a:solidFill>
              </a:rPr>
              <a:t>Contact renseignements et inscription </a:t>
            </a:r>
          </a:p>
          <a:p>
            <a:r>
              <a:rPr lang="fr-FR" sz="1100" dirty="0" smtClean="0">
                <a:solidFill>
                  <a:schemeClr val="accent6">
                    <a:lumMod val="75000"/>
                  </a:schemeClr>
                </a:solidFill>
              </a:rPr>
              <a:t>Valla Camille</a:t>
            </a:r>
          </a:p>
          <a:p>
            <a:r>
              <a:rPr lang="fr-FR" sz="1100" dirty="0" smtClean="0">
                <a:solidFill>
                  <a:schemeClr val="accent6">
                    <a:lumMod val="75000"/>
                  </a:schemeClr>
                </a:solidFill>
              </a:rPr>
              <a:t>camille.valla@chu-lyon.fr</a:t>
            </a:r>
          </a:p>
          <a:p>
            <a:r>
              <a:rPr lang="fr-FR" sz="1100" dirty="0" smtClean="0">
                <a:solidFill>
                  <a:schemeClr val="accent6">
                    <a:lumMod val="75000"/>
                  </a:schemeClr>
                </a:solidFill>
              </a:rPr>
              <a:t>Tel: 04,27,85,62,69</a:t>
            </a:r>
          </a:p>
          <a:p>
            <a:endParaRPr lang="fr-FR" sz="1100" dirty="0">
              <a:solidFill>
                <a:schemeClr val="accent6">
                  <a:lumMod val="75000"/>
                </a:schemeClr>
              </a:solidFill>
            </a:endParaRPr>
          </a:p>
          <a:p>
            <a:r>
              <a:rPr lang="fr-FR" sz="1100" b="1" u="sng" dirty="0" smtClean="0">
                <a:solidFill>
                  <a:schemeClr val="accent6">
                    <a:lumMod val="75000"/>
                  </a:schemeClr>
                </a:solidFill>
              </a:rPr>
              <a:t>Renseignements université Lyon et inscription</a:t>
            </a:r>
          </a:p>
          <a:p>
            <a:r>
              <a:rPr lang="fr-FR" sz="1100" dirty="0" smtClean="0">
                <a:hlinkClick r:id="rId5"/>
              </a:rPr>
              <a:t>http://offre-de-formations.univ-lyon1.fr/mentions-diplome-DIU.html</a:t>
            </a:r>
            <a:endParaRPr lang="fr-FR" sz="1100" dirty="0" smtClean="0"/>
          </a:p>
          <a:p>
            <a:endParaRPr lang="fr-FR" sz="1100" dirty="0">
              <a:solidFill>
                <a:schemeClr val="accent6">
                  <a:lumMod val="75000"/>
                </a:schemeClr>
              </a:solidFill>
            </a:endParaRPr>
          </a:p>
          <a:p>
            <a:r>
              <a:rPr lang="fr-FR" sz="1100" b="1" u="sng" dirty="0" smtClean="0">
                <a:solidFill>
                  <a:schemeClr val="accent6">
                    <a:lumMod val="75000"/>
                  </a:schemeClr>
                </a:solidFill>
              </a:rPr>
              <a:t>Contact scolarité</a:t>
            </a:r>
          </a:p>
          <a:p>
            <a:r>
              <a:rPr lang="fr-FR" sz="1100" dirty="0" smtClean="0">
                <a:solidFill>
                  <a:schemeClr val="accent6">
                    <a:lumMod val="75000"/>
                  </a:schemeClr>
                </a:solidFill>
                <a:hlinkClick r:id="rId6"/>
              </a:rPr>
              <a:t>scolarite.du-capamedecine@univ-lyon.fr</a:t>
            </a:r>
            <a:endParaRPr lang="fr-FR" sz="1100" dirty="0" smtClean="0">
              <a:solidFill>
                <a:schemeClr val="accent6">
                  <a:lumMod val="75000"/>
                </a:schemeClr>
              </a:solidFill>
            </a:endParaRPr>
          </a:p>
          <a:p>
            <a:endParaRPr lang="fr-FR" sz="1100" dirty="0">
              <a:solidFill>
                <a:schemeClr val="accent6">
                  <a:lumMod val="75000"/>
                </a:schemeClr>
              </a:solidFill>
            </a:endParaRPr>
          </a:p>
        </p:txBody>
      </p:sp>
      <p:sp>
        <p:nvSpPr>
          <p:cNvPr id="16" name="ZoneTexte 15"/>
          <p:cNvSpPr txBox="1"/>
          <p:nvPr/>
        </p:nvSpPr>
        <p:spPr>
          <a:xfrm>
            <a:off x="3660380" y="7690991"/>
            <a:ext cx="2792956" cy="769441"/>
          </a:xfrm>
          <a:prstGeom prst="rect">
            <a:avLst/>
          </a:prstGeom>
          <a:noFill/>
        </p:spPr>
        <p:txBody>
          <a:bodyPr wrap="square" rtlCol="0">
            <a:spAutoFit/>
          </a:bodyPr>
          <a:lstStyle/>
          <a:p>
            <a:pPr algn="ctr"/>
            <a:r>
              <a:rPr lang="fr-FR" sz="1100" b="1" dirty="0" smtClean="0">
                <a:solidFill>
                  <a:srgbClr val="FF0000"/>
                </a:solidFill>
              </a:rPr>
              <a:t>Lieu: </a:t>
            </a:r>
          </a:p>
          <a:p>
            <a:pPr algn="ctr"/>
            <a:r>
              <a:rPr lang="fr-FR" sz="1100" b="1" dirty="0" smtClean="0">
                <a:solidFill>
                  <a:srgbClr val="FF0000"/>
                </a:solidFill>
              </a:rPr>
              <a:t>Université Claude Bernard </a:t>
            </a:r>
            <a:r>
              <a:rPr lang="fr-FR" sz="1100" b="1" dirty="0" smtClean="0">
                <a:solidFill>
                  <a:srgbClr val="FF0000"/>
                </a:solidFill>
              </a:rPr>
              <a:t>Lyon 1</a:t>
            </a:r>
            <a:endParaRPr lang="fr-FR" sz="1100" b="1" dirty="0" smtClean="0">
              <a:solidFill>
                <a:srgbClr val="FF0000"/>
              </a:solidFill>
            </a:endParaRPr>
          </a:p>
          <a:p>
            <a:pPr algn="ctr"/>
            <a:r>
              <a:rPr lang="fr-FR" sz="1100" b="1" dirty="0" smtClean="0">
                <a:solidFill>
                  <a:srgbClr val="FF0000"/>
                </a:solidFill>
              </a:rPr>
              <a:t>Date:</a:t>
            </a:r>
          </a:p>
          <a:p>
            <a:pPr algn="ctr"/>
            <a:r>
              <a:rPr lang="fr-FR" sz="1100" b="1" dirty="0" smtClean="0">
                <a:solidFill>
                  <a:srgbClr val="FF0000"/>
                </a:solidFill>
              </a:rPr>
              <a:t> 22 au 26 mars 2021 </a:t>
            </a:r>
            <a:endParaRPr lang="fr-FR" sz="1100" b="1" dirty="0">
              <a:solidFill>
                <a:srgbClr val="FF0000"/>
              </a:solidFill>
            </a:endParaRPr>
          </a:p>
        </p:txBody>
      </p:sp>
      <p:sp>
        <p:nvSpPr>
          <p:cNvPr id="11" name="ZoneTexte 10"/>
          <p:cNvSpPr txBox="1"/>
          <p:nvPr/>
        </p:nvSpPr>
        <p:spPr>
          <a:xfrm>
            <a:off x="2996952" y="5148064"/>
            <a:ext cx="3028755" cy="2846933"/>
          </a:xfrm>
          <a:prstGeom prst="rect">
            <a:avLst/>
          </a:prstGeom>
          <a:noFill/>
        </p:spPr>
        <p:txBody>
          <a:bodyPr wrap="square" rtlCol="0">
            <a:spAutoFit/>
          </a:bodyPr>
          <a:lstStyle/>
          <a:p>
            <a:pPr algn="ctr"/>
            <a:r>
              <a:rPr lang="fr-FR" b="1" u="sng" dirty="0" smtClean="0"/>
              <a:t>Partie enseignements généraux:</a:t>
            </a:r>
          </a:p>
          <a:p>
            <a:pPr algn="just"/>
            <a:r>
              <a:rPr lang="fr-FR" sz="1100" dirty="0" smtClean="0"/>
              <a:t>-Intégration des différents acteurs de la prise en charges (centre experts, filière nationale, multidisciplinarité</a:t>
            </a:r>
            <a:r>
              <a:rPr lang="fr-FR" sz="1100" dirty="0" smtClean="0"/>
              <a:t>).</a:t>
            </a:r>
            <a:endParaRPr lang="fr-FR" sz="1100" dirty="0" smtClean="0"/>
          </a:p>
          <a:p>
            <a:pPr algn="just"/>
            <a:r>
              <a:rPr lang="fr-FR" sz="1100" dirty="0" smtClean="0"/>
              <a:t>-Biologie moléculaire et </a:t>
            </a:r>
            <a:r>
              <a:rPr lang="fr-FR" sz="1100" dirty="0" smtClean="0"/>
              <a:t>séquençage.</a:t>
            </a:r>
            <a:endParaRPr lang="fr-FR" sz="1100" dirty="0" smtClean="0"/>
          </a:p>
          <a:p>
            <a:pPr algn="just"/>
            <a:r>
              <a:rPr lang="fr-FR" sz="1100" dirty="0" smtClean="0"/>
              <a:t>-</a:t>
            </a:r>
            <a:r>
              <a:rPr lang="fr-FR" sz="1100" dirty="0" err="1" smtClean="0"/>
              <a:t>Canalopathies</a:t>
            </a:r>
            <a:r>
              <a:rPr lang="fr-FR" sz="1100" dirty="0" smtClean="0"/>
              <a:t> (syndrome QT long et QT court</a:t>
            </a:r>
            <a:r>
              <a:rPr lang="fr-FR" sz="1100" dirty="0" smtClean="0"/>
              <a:t>…).</a:t>
            </a:r>
            <a:endParaRPr lang="fr-FR" sz="1100" dirty="0" smtClean="0"/>
          </a:p>
          <a:p>
            <a:pPr algn="just"/>
            <a:r>
              <a:rPr lang="fr-FR" sz="1100" dirty="0" smtClean="0"/>
              <a:t>-Cardiomyopathies et autres pathologies (CMH, CMD, amylose</a:t>
            </a:r>
            <a:r>
              <a:rPr lang="fr-FR" sz="1100" dirty="0" smtClean="0"/>
              <a:t>…).</a:t>
            </a:r>
            <a:endParaRPr lang="fr-FR" sz="1100" dirty="0" smtClean="0"/>
          </a:p>
          <a:p>
            <a:pPr algn="just"/>
            <a:r>
              <a:rPr lang="fr-FR" sz="1100" dirty="0" smtClean="0"/>
              <a:t>-Génétique clinique ( base, règlementation</a:t>
            </a:r>
            <a:r>
              <a:rPr lang="fr-FR" sz="1100" dirty="0" smtClean="0"/>
              <a:t>…).</a:t>
            </a:r>
            <a:endParaRPr lang="fr-FR" sz="1100" dirty="0" smtClean="0"/>
          </a:p>
          <a:p>
            <a:pPr algn="just"/>
            <a:r>
              <a:rPr lang="fr-FR" sz="1100" dirty="0" smtClean="0"/>
              <a:t>-Anatomopathologie et Imagerie ( ECC, IRM</a:t>
            </a:r>
            <a:r>
              <a:rPr lang="fr-FR" sz="1100" dirty="0" smtClean="0"/>
              <a:t>…).</a:t>
            </a:r>
            <a:endParaRPr lang="fr-FR" sz="1100" dirty="0" smtClean="0"/>
          </a:p>
          <a:p>
            <a:pPr algn="just"/>
            <a:r>
              <a:rPr lang="fr-FR" sz="1100" dirty="0" smtClean="0"/>
              <a:t>-Aspects transversaux dans les maladies cardiaques  </a:t>
            </a:r>
            <a:r>
              <a:rPr lang="fr-FR" sz="1100" dirty="0" smtClean="0"/>
              <a:t>héréditaires </a:t>
            </a:r>
            <a:r>
              <a:rPr lang="fr-FR" sz="1100" dirty="0"/>
              <a:t> </a:t>
            </a:r>
            <a:r>
              <a:rPr lang="fr-FR" sz="1100" dirty="0" smtClean="0"/>
              <a:t>(</a:t>
            </a:r>
            <a:r>
              <a:rPr lang="fr-FR" sz="1100" dirty="0" smtClean="0"/>
              <a:t>ETP, transition enfant adulte, DPI</a:t>
            </a:r>
            <a:r>
              <a:rPr lang="fr-FR" sz="1100" dirty="0" smtClean="0"/>
              <a:t>…).</a:t>
            </a:r>
            <a:endParaRPr lang="fr-FR" sz="1100" dirty="0" smtClean="0"/>
          </a:p>
          <a:p>
            <a:pPr algn="ctr"/>
            <a:endParaRPr lang="fr-FR" sz="1100" dirty="0"/>
          </a:p>
        </p:txBody>
      </p:sp>
    </p:spTree>
    <p:extLst>
      <p:ext uri="{BB962C8B-B14F-4D97-AF65-F5344CB8AC3E}">
        <p14:creationId xmlns:p14="http://schemas.microsoft.com/office/powerpoint/2010/main" val="733508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498</Words>
  <Application>Microsoft Office PowerPoint</Application>
  <PresentationFormat>Affichage à l'écran (4:3)</PresentationFormat>
  <Paragraphs>42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Hospices Civils de Lyon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VALLA, Camille</dc:creator>
  <cp:lastModifiedBy>VALLA, Camille</cp:lastModifiedBy>
  <cp:revision>8</cp:revision>
  <dcterms:created xsi:type="dcterms:W3CDTF">2020-09-02T14:27:50Z</dcterms:created>
  <dcterms:modified xsi:type="dcterms:W3CDTF">2020-09-04T08:28:33Z</dcterms:modified>
</cp:coreProperties>
</file>