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25" r:id="rId2"/>
    <p:sldMasterId id="2147483733" r:id="rId3"/>
  </p:sldMasterIdLst>
  <p:notesMasterIdLst>
    <p:notesMasterId r:id="rId10"/>
  </p:notesMasterIdLst>
  <p:handoutMasterIdLst>
    <p:handoutMasterId r:id="rId11"/>
  </p:handoutMasterIdLst>
  <p:sldIdLst>
    <p:sldId id="795" r:id="rId4"/>
    <p:sldId id="2117" r:id="rId5"/>
    <p:sldId id="2119" r:id="rId6"/>
    <p:sldId id="2118" r:id="rId7"/>
    <p:sldId id="2120" r:id="rId8"/>
    <p:sldId id="621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1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th" initials="N" lastIdx="1" clrIdx="0"/>
  <p:cmAuthor id="1" name="Anna" initials="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660066"/>
    <a:srgbClr val="F79646"/>
    <a:srgbClr val="BDD7EE"/>
    <a:srgbClr val="CCECFF"/>
    <a:srgbClr val="99CCFF"/>
    <a:srgbClr val="D7CFE4"/>
    <a:srgbClr val="FF9966"/>
    <a:srgbClr val="FF505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3" autoAdjust="0"/>
    <p:restoredTop sz="95741" autoAdjust="0"/>
  </p:normalViewPr>
  <p:slideViewPr>
    <p:cSldViewPr>
      <p:cViewPr varScale="1">
        <p:scale>
          <a:sx n="105" d="100"/>
          <a:sy n="105" d="100"/>
        </p:scale>
        <p:origin x="400" y="176"/>
      </p:cViewPr>
      <p:guideLst>
        <p:guide orient="horz" pos="2160"/>
        <p:guide pos="2313"/>
      </p:guideLst>
    </p:cSldViewPr>
  </p:slideViewPr>
  <p:outlineViewPr>
    <p:cViewPr>
      <p:scale>
        <a:sx n="33" d="100"/>
        <a:sy n="33" d="100"/>
      </p:scale>
      <p:origin x="0" y="8262"/>
    </p:cViewPr>
  </p:outlineViewPr>
  <p:notesTextViewPr>
    <p:cViewPr>
      <p:scale>
        <a:sx n="95" d="100"/>
        <a:sy n="95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2FB0-60C2-4D08-AA62-1E6700023EEC}" type="datetimeFigureOut">
              <a:rPr lang="fr-FR" smtClean="0"/>
              <a:pPr/>
              <a:t>04/06/2020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9E8A7-C9F9-4A65-9793-5B422253F52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865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D9DC6-A22C-438E-AC6C-56B6E8380400}" type="datetimeFigureOut">
              <a:rPr lang="fr-FR" smtClean="0"/>
              <a:pPr/>
              <a:t>04/06/2020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51D2-290C-4C7A-A05D-24EB323BAAC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902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Dear colleagues, it is real pleasure for me to be here today and I would like to thank Doctor </a:t>
            </a:r>
            <a:r>
              <a:rPr lang="fr-FR" dirty="0"/>
              <a:t>Michael </a:t>
            </a:r>
            <a:r>
              <a:rPr lang="fr-FR" dirty="0" err="1"/>
              <a:t>Krawczak</a:t>
            </a:r>
            <a:r>
              <a:rPr lang="fr-FR" dirty="0"/>
              <a:t> and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German colleagues for the opportunity to present the French Plan for Genomic Medicine 2025.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French Plan for Genomic Medicine 2025 was commissioned by the French Prime Minister in 2015 and implemented </a:t>
            </a:r>
            <a:r>
              <a:rPr lang="fr-F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 in 2016,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French National Alliance for Life Sciences and </a:t>
            </a:r>
            <a:r>
              <a:rPr lang="fr-FR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</a:t>
            </a:r>
            <a:r>
              <a:rPr lang="fr-F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fr-F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fr-F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call AVIESAN.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E6924-2098-4257-84F3-763229A38A57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3425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 </a:t>
            </a:r>
            <a:r>
              <a:rPr lang="fr-FR" dirty="0" err="1"/>
              <a:t>thank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for </a:t>
            </a:r>
            <a:r>
              <a:rPr lang="fr-FR" dirty="0" err="1"/>
              <a:t>your</a:t>
            </a:r>
            <a:r>
              <a:rPr lang="fr-FR" dirty="0"/>
              <a:t> attention and I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glad</a:t>
            </a:r>
            <a:r>
              <a:rPr lang="fr-FR" dirty="0"/>
              <a:t> to </a:t>
            </a:r>
            <a:r>
              <a:rPr lang="fr-FR" dirty="0" err="1"/>
              <a:t>answer</a:t>
            </a:r>
            <a:r>
              <a:rPr lang="fr-FR" dirty="0"/>
              <a:t> all of </a:t>
            </a:r>
            <a:r>
              <a:rPr lang="fr-FR" dirty="0" err="1"/>
              <a:t>your</a:t>
            </a:r>
            <a:r>
              <a:rPr lang="fr-FR" dirty="0"/>
              <a:t> questions.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6051D2-290C-4C7A-A05D-24EB323BAACD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265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b="1" cap="all" baseline="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373216"/>
            <a:ext cx="2960209" cy="93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80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440" y="6446837"/>
            <a:ext cx="61156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50" b="1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90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33401"/>
            <a:ext cx="7924800" cy="807368"/>
          </a:xfrm>
        </p:spPr>
        <p:txBody>
          <a:bodyPr anchor="t"/>
          <a:lstStyle>
            <a:lvl1pPr>
              <a:defRPr sz="3200" b="1" cap="small" baseline="0">
                <a:solidFill>
                  <a:srgbClr val="EA641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448" y="6446837"/>
            <a:ext cx="53955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lang="en-US" sz="1050" b="1" kern="1200" smtClean="0">
                <a:solidFill>
                  <a:srgbClr val="660066"/>
                </a:solidFill>
                <a:latin typeface="Verdana"/>
                <a:ea typeface="+mn-e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23" y="78673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145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10065"/>
            <a:ext cx="7162800" cy="792163"/>
          </a:xfrm>
        </p:spPr>
        <p:txBody>
          <a:bodyPr/>
          <a:lstStyle>
            <a:lvl1pPr>
              <a:defRPr sz="32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68444" y="6446837"/>
            <a:ext cx="575556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1050" b="1" smtClean="0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 algn="r"/>
            <a:fld id="{A67CDC84-819A-E042-A24B-5E3C38048050}" type="slidenum">
              <a:rPr lang="fr-FR" smtClean="0"/>
              <a:pPr algn="r"/>
              <a:t>‹N°›</a:t>
            </a:fld>
            <a:endParaRPr lang="fr-FR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335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193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294023" y="1196752"/>
            <a:ext cx="5791200" cy="1897124"/>
          </a:xfrm>
        </p:spPr>
        <p:txBody>
          <a:bodyPr lIns="0" rIns="0" anchor="ctr"/>
          <a:lstStyle>
            <a:lvl1pPr>
              <a:defRPr sz="40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01135" y="3140968"/>
            <a:ext cx="4419600" cy="990600"/>
          </a:xfrm>
        </p:spPr>
        <p:txBody>
          <a:bodyPr lIns="0" rIns="0" anchor="ctr"/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grpSp>
        <p:nvGrpSpPr>
          <p:cNvPr id="6" name="Grouper 95"/>
          <p:cNvGrpSpPr>
            <a:grpSpLocks/>
          </p:cNvGrpSpPr>
          <p:nvPr userDrawn="1"/>
        </p:nvGrpSpPr>
        <p:grpSpPr bwMode="auto">
          <a:xfrm>
            <a:off x="342900" y="6375400"/>
            <a:ext cx="8559800" cy="398463"/>
            <a:chOff x="342900" y="6375400"/>
            <a:chExt cx="8559798" cy="398463"/>
          </a:xfrm>
        </p:grpSpPr>
        <p:grpSp>
          <p:nvGrpSpPr>
            <p:cNvPr id="7" name="Grouper 94"/>
            <p:cNvGrpSpPr>
              <a:grpSpLocks/>
            </p:cNvGrpSpPr>
            <p:nvPr userDrawn="1"/>
          </p:nvGrpSpPr>
          <p:grpSpPr bwMode="auto">
            <a:xfrm>
              <a:off x="1254125" y="6375400"/>
              <a:ext cx="7648573" cy="398463"/>
              <a:chOff x="1254125" y="6375400"/>
              <a:chExt cx="7648573" cy="398463"/>
            </a:xfrm>
          </p:grpSpPr>
          <p:grpSp>
            <p:nvGrpSpPr>
              <p:cNvPr id="10" name="Grouper 20"/>
              <p:cNvGrpSpPr>
                <a:grpSpLocks/>
              </p:cNvGrpSpPr>
              <p:nvPr userDrawn="1"/>
            </p:nvGrpSpPr>
            <p:grpSpPr bwMode="auto">
              <a:xfrm>
                <a:off x="1254125" y="6375400"/>
                <a:ext cx="4972049" cy="246063"/>
                <a:chOff x="1352417" y="5181600"/>
                <a:chExt cx="4972164" cy="246221"/>
              </a:xfrm>
            </p:grpSpPr>
            <p:pic>
              <p:nvPicPr>
                <p:cNvPr id="3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61807" y="5249333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2" name="ZoneTexte 22"/>
                <p:cNvSpPr txBox="1">
                  <a:spLocks noChangeArrowheads="1"/>
                </p:cNvSpPr>
                <p:nvPr/>
              </p:nvSpPr>
              <p:spPr bwMode="auto">
                <a:xfrm>
                  <a:off x="1352417" y="5181600"/>
                  <a:ext cx="30957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CEA</a:t>
                  </a:r>
                </a:p>
              </p:txBody>
            </p:sp>
            <p:sp>
              <p:nvSpPr>
                <p:cNvPr id="33" name="ZoneTexte 23"/>
                <p:cNvSpPr txBox="1">
                  <a:spLocks noChangeArrowheads="1"/>
                </p:cNvSpPr>
                <p:nvPr/>
              </p:nvSpPr>
              <p:spPr bwMode="auto">
                <a:xfrm>
                  <a:off x="1787402" y="5181600"/>
                  <a:ext cx="392122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CHRU</a:t>
                  </a:r>
                </a:p>
              </p:txBody>
            </p:sp>
            <p:sp>
              <p:nvSpPr>
                <p:cNvPr id="34" name="ZoneTexte 24"/>
                <p:cNvSpPr txBox="1">
                  <a:spLocks noChangeArrowheads="1"/>
                </p:cNvSpPr>
                <p:nvPr/>
              </p:nvSpPr>
              <p:spPr bwMode="auto">
                <a:xfrm>
                  <a:off x="2304939" y="5181600"/>
                  <a:ext cx="366721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CNRS</a:t>
                  </a:r>
                </a:p>
              </p:txBody>
            </p:sp>
            <p:sp>
              <p:nvSpPr>
                <p:cNvPr id="35" name="ZoneTexte 25"/>
                <p:cNvSpPr txBox="1">
                  <a:spLocks noChangeArrowheads="1"/>
                </p:cNvSpPr>
                <p:nvPr/>
              </p:nvSpPr>
              <p:spPr bwMode="auto">
                <a:xfrm>
                  <a:off x="2797075" y="5181600"/>
                  <a:ext cx="304807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CPU</a:t>
                  </a:r>
                </a:p>
              </p:txBody>
            </p:sp>
            <p:sp>
              <p:nvSpPr>
                <p:cNvPr id="36" name="ZoneTexte 26"/>
                <p:cNvSpPr txBox="1">
                  <a:spLocks noChangeArrowheads="1"/>
                </p:cNvSpPr>
                <p:nvPr/>
              </p:nvSpPr>
              <p:spPr bwMode="auto">
                <a:xfrm>
                  <a:off x="3227298" y="5181600"/>
                  <a:ext cx="34132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INRA</a:t>
                  </a:r>
                </a:p>
              </p:txBody>
            </p:sp>
            <p:sp>
              <p:nvSpPr>
                <p:cNvPr id="37" name="ZoneTexte 27"/>
                <p:cNvSpPr txBox="1">
                  <a:spLocks noChangeArrowheads="1"/>
                </p:cNvSpPr>
                <p:nvPr/>
              </p:nvSpPr>
              <p:spPr bwMode="auto">
                <a:xfrm>
                  <a:off x="3694034" y="5181600"/>
                  <a:ext cx="381009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INRIA</a:t>
                  </a:r>
                </a:p>
              </p:txBody>
            </p:sp>
            <p:sp>
              <p:nvSpPr>
                <p:cNvPr id="38" name="ZoneTexte 28"/>
                <p:cNvSpPr txBox="1">
                  <a:spLocks noChangeArrowheads="1"/>
                </p:cNvSpPr>
                <p:nvPr/>
              </p:nvSpPr>
              <p:spPr bwMode="auto">
                <a:xfrm>
                  <a:off x="4200457" y="5181600"/>
                  <a:ext cx="485786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INSERM</a:t>
                  </a:r>
                </a:p>
              </p:txBody>
            </p:sp>
            <p:sp>
              <p:nvSpPr>
                <p:cNvPr id="39" name="ZoneTexte 29"/>
                <p:cNvSpPr txBox="1">
                  <a:spLocks noChangeArrowheads="1"/>
                </p:cNvSpPr>
                <p:nvPr/>
              </p:nvSpPr>
              <p:spPr bwMode="auto">
                <a:xfrm>
                  <a:off x="4811659" y="5181600"/>
                  <a:ext cx="112556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PASTEUR</a:t>
                  </a:r>
                </a:p>
              </p:txBody>
            </p:sp>
            <p:sp>
              <p:nvSpPr>
                <p:cNvPr id="40" name="ZoneTexte 30"/>
                <p:cNvSpPr txBox="1">
                  <a:spLocks noChangeArrowheads="1"/>
                </p:cNvSpPr>
                <p:nvPr/>
              </p:nvSpPr>
              <p:spPr bwMode="auto">
                <a:xfrm>
                  <a:off x="6062638" y="5181600"/>
                  <a:ext cx="26194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IRD</a:t>
                  </a:r>
                </a:p>
              </p:txBody>
            </p:sp>
            <p:pic>
              <p:nvPicPr>
                <p:cNvPr id="4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66700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7593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107268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5729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Image 44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07246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686303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9351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1" name="Grouper 93"/>
              <p:cNvGrpSpPr>
                <a:grpSpLocks/>
              </p:cNvGrpSpPr>
              <p:nvPr userDrawn="1"/>
            </p:nvGrpSpPr>
            <p:grpSpPr bwMode="auto">
              <a:xfrm>
                <a:off x="1279525" y="6527800"/>
                <a:ext cx="7623173" cy="246063"/>
                <a:chOff x="1254125" y="6527800"/>
                <a:chExt cx="7623173" cy="246063"/>
              </a:xfrm>
            </p:grpSpPr>
            <p:pic>
              <p:nvPicPr>
                <p:cNvPr id="1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020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" name="ZoneTexte 40"/>
                <p:cNvSpPr txBox="1">
                  <a:spLocks noChangeArrowheads="1"/>
                </p:cNvSpPr>
                <p:nvPr/>
              </p:nvSpPr>
              <p:spPr bwMode="auto">
                <a:xfrm>
                  <a:off x="1254125" y="6527800"/>
                  <a:ext cx="3556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ARIIS</a:t>
                  </a:r>
                </a:p>
              </p:txBody>
            </p:sp>
            <p:sp>
              <p:nvSpPr>
                <p:cNvPr id="14" name="ZoneTexte 41"/>
                <p:cNvSpPr txBox="1">
                  <a:spLocks noChangeArrowheads="1"/>
                </p:cNvSpPr>
                <p:nvPr/>
              </p:nvSpPr>
              <p:spPr bwMode="auto">
                <a:xfrm>
                  <a:off x="2244725" y="6527800"/>
                  <a:ext cx="2698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EFS</a:t>
                  </a:r>
                </a:p>
              </p:txBody>
            </p:sp>
            <p:sp>
              <p:nvSpPr>
                <p:cNvPr id="15" name="ZoneTexte 42"/>
                <p:cNvSpPr txBox="1">
                  <a:spLocks noChangeArrowheads="1"/>
                </p:cNvSpPr>
                <p:nvPr/>
              </p:nvSpPr>
              <p:spPr bwMode="auto">
                <a:xfrm>
                  <a:off x="3995737" y="6527800"/>
                  <a:ext cx="4318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INERIS</a:t>
                  </a:r>
                </a:p>
              </p:txBody>
            </p:sp>
            <p:sp>
              <p:nvSpPr>
                <p:cNvPr id="16" name="ZoneTexte 43"/>
                <p:cNvSpPr txBox="1">
                  <a:spLocks noChangeArrowheads="1"/>
                </p:cNvSpPr>
                <p:nvPr/>
              </p:nvSpPr>
              <p:spPr bwMode="auto">
                <a:xfrm>
                  <a:off x="4537074" y="6527800"/>
                  <a:ext cx="9683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CURIE</a:t>
                  </a:r>
                </a:p>
              </p:txBody>
            </p:sp>
            <p:sp>
              <p:nvSpPr>
                <p:cNvPr id="17" name="ZoneTexte 44"/>
                <p:cNvSpPr txBox="1">
                  <a:spLocks noChangeArrowheads="1"/>
                </p:cNvSpPr>
                <p:nvPr/>
              </p:nvSpPr>
              <p:spPr bwMode="auto">
                <a:xfrm>
                  <a:off x="5616574" y="6527800"/>
                  <a:ext cx="15478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MINES-TELECOM</a:t>
                  </a:r>
                </a:p>
              </p:txBody>
            </p:sp>
            <p:sp>
              <p:nvSpPr>
                <p:cNvPr id="18" name="ZoneTexte 45"/>
                <p:cNvSpPr txBox="1">
                  <a:spLocks noChangeArrowheads="1"/>
                </p:cNvSpPr>
                <p:nvPr/>
              </p:nvSpPr>
              <p:spPr bwMode="auto">
                <a:xfrm>
                  <a:off x="8150223" y="6527800"/>
                  <a:ext cx="7270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UNICANCER</a:t>
                  </a:r>
                </a:p>
              </p:txBody>
            </p:sp>
            <p:pic>
              <p:nvPicPr>
                <p:cNvPr id="19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4186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506515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1" name="Image 20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498016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2" name="ZoneTexte 49"/>
                <p:cNvSpPr txBox="1">
                  <a:spLocks noChangeArrowheads="1"/>
                </p:cNvSpPr>
                <p:nvPr/>
              </p:nvSpPr>
              <p:spPr bwMode="auto">
                <a:xfrm>
                  <a:off x="7273923" y="6527800"/>
                  <a:ext cx="3286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IRBA</a:t>
                  </a:r>
                </a:p>
              </p:txBody>
            </p:sp>
            <p:sp>
              <p:nvSpPr>
                <p:cNvPr id="23" name="ZoneTexte 50"/>
                <p:cNvSpPr txBox="1">
                  <a:spLocks noChangeArrowheads="1"/>
                </p:cNvSpPr>
                <p:nvPr/>
              </p:nvSpPr>
              <p:spPr bwMode="auto">
                <a:xfrm>
                  <a:off x="7713661" y="6527800"/>
                  <a:ext cx="325437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IRSN</a:t>
                  </a:r>
                </a:p>
              </p:txBody>
            </p:sp>
            <p:pic>
              <p:nvPicPr>
                <p:cNvPr id="2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594848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031434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1556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7" name="ZoneTexte 54"/>
                <p:cNvSpPr txBox="1">
                  <a:spLocks noChangeArrowheads="1"/>
                </p:cNvSpPr>
                <p:nvPr/>
              </p:nvSpPr>
              <p:spPr bwMode="auto">
                <a:xfrm>
                  <a:off x="1720850" y="6527800"/>
                  <a:ext cx="41275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CIRAD</a:t>
                  </a:r>
                </a:p>
              </p:txBody>
            </p:sp>
            <p:pic>
              <p:nvPicPr>
                <p:cNvPr id="2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261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9" name="ZoneTexte 56"/>
                <p:cNvSpPr txBox="1">
                  <a:spLocks noChangeArrowheads="1"/>
                </p:cNvSpPr>
                <p:nvPr/>
              </p:nvSpPr>
              <p:spPr bwMode="auto">
                <a:xfrm>
                  <a:off x="2624138" y="6527800"/>
                  <a:ext cx="1262062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FONDATION MERIEUX</a:t>
                  </a:r>
                </a:p>
              </p:txBody>
            </p:sp>
            <p:pic>
              <p:nvPicPr>
                <p:cNvPr id="3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877623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8" name="Image 7" descr="aviesanSeul.eps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" y="6426202"/>
              <a:ext cx="817039" cy="127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Connecteur droit 8"/>
            <p:cNvCxnSpPr/>
            <p:nvPr userDrawn="1"/>
          </p:nvCxnSpPr>
          <p:spPr bwMode="auto">
            <a:xfrm rot="5400000">
              <a:off x="1108075" y="6580188"/>
              <a:ext cx="258763" cy="1587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DA4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4495800"/>
            <a:ext cx="533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60066"/>
                </a:solidFill>
                <a:latin typeface="+mj-lt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52" name="Connecteur droit 51"/>
          <p:cNvCxnSpPr/>
          <p:nvPr userDrawn="1"/>
        </p:nvCxnSpPr>
        <p:spPr bwMode="auto">
          <a:xfrm>
            <a:off x="8763000" y="479425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Connecteur droit 52"/>
          <p:cNvCxnSpPr/>
          <p:nvPr userDrawn="1"/>
        </p:nvCxnSpPr>
        <p:spPr bwMode="auto">
          <a:xfrm>
            <a:off x="8763000" y="457200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0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9" y="80628"/>
            <a:ext cx="3038273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Image 53" descr="IdentifiantMultipli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280569" y="368660"/>
            <a:ext cx="2697522" cy="64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83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1409892"/>
            <a:ext cx="9144000" cy="4876800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hasCustomPrompt="1"/>
          </p:nvPr>
        </p:nvSpPr>
        <p:spPr>
          <a:xfrm>
            <a:off x="381000" y="2971800"/>
            <a:ext cx="8382000" cy="1231106"/>
          </a:xfrm>
          <a:noFill/>
          <a:ln cap="flat">
            <a:noFill/>
          </a:ln>
        </p:spPr>
        <p:txBody>
          <a:bodyPr lIns="0" tIns="0" rIns="0" bIns="0" anchor="ctr">
            <a:spAutoFit/>
          </a:bodyPr>
          <a:lstStyle>
            <a:lvl1pPr algn="ctr">
              <a:defRPr sz="40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grpSp>
        <p:nvGrpSpPr>
          <p:cNvPr id="52" name="Grouper 95"/>
          <p:cNvGrpSpPr>
            <a:grpSpLocks/>
          </p:cNvGrpSpPr>
          <p:nvPr userDrawn="1"/>
        </p:nvGrpSpPr>
        <p:grpSpPr bwMode="auto">
          <a:xfrm>
            <a:off x="342900" y="6375400"/>
            <a:ext cx="8559800" cy="398463"/>
            <a:chOff x="342900" y="6375400"/>
            <a:chExt cx="8559798" cy="398463"/>
          </a:xfrm>
        </p:grpSpPr>
        <p:grpSp>
          <p:nvGrpSpPr>
            <p:cNvPr id="53" name="Grouper 94"/>
            <p:cNvGrpSpPr>
              <a:grpSpLocks/>
            </p:cNvGrpSpPr>
            <p:nvPr userDrawn="1"/>
          </p:nvGrpSpPr>
          <p:grpSpPr bwMode="auto">
            <a:xfrm>
              <a:off x="1254125" y="6375400"/>
              <a:ext cx="7648573" cy="398463"/>
              <a:chOff x="1254125" y="6375400"/>
              <a:chExt cx="7648573" cy="398463"/>
            </a:xfrm>
          </p:grpSpPr>
          <p:grpSp>
            <p:nvGrpSpPr>
              <p:cNvPr id="56" name="Grouper 20"/>
              <p:cNvGrpSpPr>
                <a:grpSpLocks/>
              </p:cNvGrpSpPr>
              <p:nvPr userDrawn="1"/>
            </p:nvGrpSpPr>
            <p:grpSpPr bwMode="auto">
              <a:xfrm>
                <a:off x="1254125" y="6375400"/>
                <a:ext cx="4972049" cy="246063"/>
                <a:chOff x="1352417" y="5181600"/>
                <a:chExt cx="4972164" cy="246221"/>
              </a:xfrm>
            </p:grpSpPr>
            <p:pic>
              <p:nvPicPr>
                <p:cNvPr id="7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61807" y="5249333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8" name="ZoneTexte 22"/>
                <p:cNvSpPr txBox="1">
                  <a:spLocks noChangeArrowheads="1"/>
                </p:cNvSpPr>
                <p:nvPr/>
              </p:nvSpPr>
              <p:spPr bwMode="auto">
                <a:xfrm>
                  <a:off x="1352417" y="5181600"/>
                  <a:ext cx="30957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CEA</a:t>
                  </a:r>
                </a:p>
              </p:txBody>
            </p:sp>
            <p:sp>
              <p:nvSpPr>
                <p:cNvPr id="79" name="ZoneTexte 23"/>
                <p:cNvSpPr txBox="1">
                  <a:spLocks noChangeArrowheads="1"/>
                </p:cNvSpPr>
                <p:nvPr/>
              </p:nvSpPr>
              <p:spPr bwMode="auto">
                <a:xfrm>
                  <a:off x="1787402" y="5181600"/>
                  <a:ext cx="392122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CHRU</a:t>
                  </a:r>
                </a:p>
              </p:txBody>
            </p:sp>
            <p:sp>
              <p:nvSpPr>
                <p:cNvPr id="80" name="ZoneTexte 24"/>
                <p:cNvSpPr txBox="1">
                  <a:spLocks noChangeArrowheads="1"/>
                </p:cNvSpPr>
                <p:nvPr/>
              </p:nvSpPr>
              <p:spPr bwMode="auto">
                <a:xfrm>
                  <a:off x="2304939" y="5181600"/>
                  <a:ext cx="366721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CNRS</a:t>
                  </a:r>
                </a:p>
              </p:txBody>
            </p:sp>
            <p:sp>
              <p:nvSpPr>
                <p:cNvPr id="81" name="ZoneTexte 25"/>
                <p:cNvSpPr txBox="1">
                  <a:spLocks noChangeArrowheads="1"/>
                </p:cNvSpPr>
                <p:nvPr/>
              </p:nvSpPr>
              <p:spPr bwMode="auto">
                <a:xfrm>
                  <a:off x="2797075" y="5181600"/>
                  <a:ext cx="304807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CPU</a:t>
                  </a:r>
                </a:p>
              </p:txBody>
            </p:sp>
            <p:sp>
              <p:nvSpPr>
                <p:cNvPr id="82" name="ZoneTexte 26"/>
                <p:cNvSpPr txBox="1">
                  <a:spLocks noChangeArrowheads="1"/>
                </p:cNvSpPr>
                <p:nvPr/>
              </p:nvSpPr>
              <p:spPr bwMode="auto">
                <a:xfrm>
                  <a:off x="3227298" y="5181600"/>
                  <a:ext cx="34132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INRA</a:t>
                  </a:r>
                </a:p>
              </p:txBody>
            </p:sp>
            <p:sp>
              <p:nvSpPr>
                <p:cNvPr id="83" name="ZoneTexte 27"/>
                <p:cNvSpPr txBox="1">
                  <a:spLocks noChangeArrowheads="1"/>
                </p:cNvSpPr>
                <p:nvPr/>
              </p:nvSpPr>
              <p:spPr bwMode="auto">
                <a:xfrm>
                  <a:off x="3694034" y="5181600"/>
                  <a:ext cx="381009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INRIA</a:t>
                  </a:r>
                </a:p>
              </p:txBody>
            </p:sp>
            <p:sp>
              <p:nvSpPr>
                <p:cNvPr id="84" name="ZoneTexte 28"/>
                <p:cNvSpPr txBox="1">
                  <a:spLocks noChangeArrowheads="1"/>
                </p:cNvSpPr>
                <p:nvPr/>
              </p:nvSpPr>
              <p:spPr bwMode="auto">
                <a:xfrm>
                  <a:off x="4200457" y="5181600"/>
                  <a:ext cx="485786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>
                  <a:defPPr>
                    <a:defRPr lang="fr-FR"/>
                  </a:defPPr>
                  <a:lvl1pPr>
                    <a:defRPr sz="100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defRPr>
                  </a:lvl1pPr>
                </a:lstStyle>
                <a:p>
                  <a:pPr lvl="0"/>
                  <a:r>
                    <a:rPr lang="fr-FR" dirty="0"/>
                    <a:t>INSERM</a:t>
                  </a:r>
                </a:p>
              </p:txBody>
            </p:sp>
            <p:sp>
              <p:nvSpPr>
                <p:cNvPr id="85" name="ZoneTexte 29"/>
                <p:cNvSpPr txBox="1">
                  <a:spLocks noChangeArrowheads="1"/>
                </p:cNvSpPr>
                <p:nvPr/>
              </p:nvSpPr>
              <p:spPr bwMode="auto">
                <a:xfrm>
                  <a:off x="4811659" y="5181600"/>
                  <a:ext cx="112556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PASTEUR</a:t>
                  </a:r>
                </a:p>
              </p:txBody>
            </p:sp>
            <p:sp>
              <p:nvSpPr>
                <p:cNvPr id="86" name="ZoneTexte 30"/>
                <p:cNvSpPr txBox="1">
                  <a:spLocks noChangeArrowheads="1"/>
                </p:cNvSpPr>
                <p:nvPr/>
              </p:nvSpPr>
              <p:spPr bwMode="auto">
                <a:xfrm>
                  <a:off x="6062638" y="5181600"/>
                  <a:ext cx="26194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IRD</a:t>
                  </a:r>
                </a:p>
              </p:txBody>
            </p:sp>
            <p:pic>
              <p:nvPicPr>
                <p:cNvPr id="8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66700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7593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9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107268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5729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1" name="Image 90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07246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686303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3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9351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7" name="Grouper 93"/>
              <p:cNvGrpSpPr>
                <a:grpSpLocks/>
              </p:cNvGrpSpPr>
              <p:nvPr userDrawn="1"/>
            </p:nvGrpSpPr>
            <p:grpSpPr bwMode="auto">
              <a:xfrm>
                <a:off x="1279525" y="6527800"/>
                <a:ext cx="7623173" cy="246063"/>
                <a:chOff x="1254125" y="6527800"/>
                <a:chExt cx="7623173" cy="246063"/>
              </a:xfrm>
            </p:grpSpPr>
            <p:pic>
              <p:nvPicPr>
                <p:cNvPr id="5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020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59" name="ZoneTexte 40"/>
                <p:cNvSpPr txBox="1">
                  <a:spLocks noChangeArrowheads="1"/>
                </p:cNvSpPr>
                <p:nvPr/>
              </p:nvSpPr>
              <p:spPr bwMode="auto">
                <a:xfrm>
                  <a:off x="1254125" y="6527800"/>
                  <a:ext cx="3556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>
                  <a:defPPr>
                    <a:defRPr lang="fr-FR"/>
                  </a:defPPr>
                  <a:lvl1pPr>
                    <a:defRPr sz="100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defRPr>
                  </a:lvl1pPr>
                </a:lstStyle>
                <a:p>
                  <a:pPr lvl="0"/>
                  <a:r>
                    <a:rPr lang="fr-FR" dirty="0"/>
                    <a:t>ARIIS</a:t>
                  </a:r>
                </a:p>
              </p:txBody>
            </p:sp>
            <p:sp>
              <p:nvSpPr>
                <p:cNvPr id="60" name="ZoneTexte 41"/>
                <p:cNvSpPr txBox="1">
                  <a:spLocks noChangeArrowheads="1"/>
                </p:cNvSpPr>
                <p:nvPr/>
              </p:nvSpPr>
              <p:spPr bwMode="auto">
                <a:xfrm>
                  <a:off x="2244725" y="6527800"/>
                  <a:ext cx="2698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EFS</a:t>
                  </a:r>
                </a:p>
              </p:txBody>
            </p:sp>
            <p:sp>
              <p:nvSpPr>
                <p:cNvPr id="61" name="ZoneTexte 42"/>
                <p:cNvSpPr txBox="1">
                  <a:spLocks noChangeArrowheads="1"/>
                </p:cNvSpPr>
                <p:nvPr/>
              </p:nvSpPr>
              <p:spPr bwMode="auto">
                <a:xfrm>
                  <a:off x="3995737" y="6527800"/>
                  <a:ext cx="4318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INERIS</a:t>
                  </a:r>
                </a:p>
              </p:txBody>
            </p:sp>
            <p:sp>
              <p:nvSpPr>
                <p:cNvPr id="62" name="ZoneTexte 43"/>
                <p:cNvSpPr txBox="1">
                  <a:spLocks noChangeArrowheads="1"/>
                </p:cNvSpPr>
                <p:nvPr/>
              </p:nvSpPr>
              <p:spPr bwMode="auto">
                <a:xfrm>
                  <a:off x="4537074" y="6527800"/>
                  <a:ext cx="9683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CURIE</a:t>
                  </a:r>
                </a:p>
              </p:txBody>
            </p:sp>
            <p:sp>
              <p:nvSpPr>
                <p:cNvPr id="63" name="ZoneTexte 44"/>
                <p:cNvSpPr txBox="1">
                  <a:spLocks noChangeArrowheads="1"/>
                </p:cNvSpPr>
                <p:nvPr/>
              </p:nvSpPr>
              <p:spPr bwMode="auto">
                <a:xfrm>
                  <a:off x="5616574" y="6527800"/>
                  <a:ext cx="15478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MINES-TELECOM</a:t>
                  </a:r>
                </a:p>
              </p:txBody>
            </p:sp>
            <p:sp>
              <p:nvSpPr>
                <p:cNvPr id="64" name="ZoneTexte 45"/>
                <p:cNvSpPr txBox="1">
                  <a:spLocks noChangeArrowheads="1"/>
                </p:cNvSpPr>
                <p:nvPr/>
              </p:nvSpPr>
              <p:spPr bwMode="auto">
                <a:xfrm>
                  <a:off x="8150223" y="6527800"/>
                  <a:ext cx="7270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kern="12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UNICANCER</a:t>
                  </a:r>
                </a:p>
              </p:txBody>
            </p:sp>
            <p:pic>
              <p:nvPicPr>
                <p:cNvPr id="65" name="Image 64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4186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506515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7" name="Image 66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498016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8" name="ZoneTexte 49"/>
                <p:cNvSpPr txBox="1">
                  <a:spLocks noChangeArrowheads="1"/>
                </p:cNvSpPr>
                <p:nvPr/>
              </p:nvSpPr>
              <p:spPr bwMode="auto">
                <a:xfrm>
                  <a:off x="7273923" y="6527800"/>
                  <a:ext cx="3286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IRBA</a:t>
                  </a:r>
                </a:p>
              </p:txBody>
            </p:sp>
            <p:sp>
              <p:nvSpPr>
                <p:cNvPr id="69" name="ZoneTexte 50"/>
                <p:cNvSpPr txBox="1">
                  <a:spLocks noChangeArrowheads="1"/>
                </p:cNvSpPr>
                <p:nvPr/>
              </p:nvSpPr>
              <p:spPr bwMode="auto">
                <a:xfrm>
                  <a:off x="7713661" y="6527800"/>
                  <a:ext cx="325437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IRSN</a:t>
                  </a:r>
                </a:p>
              </p:txBody>
            </p:sp>
            <p:pic>
              <p:nvPicPr>
                <p:cNvPr id="7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594848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031434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1556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3" name="ZoneTexte 54"/>
                <p:cNvSpPr txBox="1">
                  <a:spLocks noChangeArrowheads="1"/>
                </p:cNvSpPr>
                <p:nvPr/>
              </p:nvSpPr>
              <p:spPr bwMode="auto">
                <a:xfrm>
                  <a:off x="1720850" y="6527800"/>
                  <a:ext cx="41275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CIRAD</a:t>
                  </a:r>
                </a:p>
              </p:txBody>
            </p:sp>
            <p:pic>
              <p:nvPicPr>
                <p:cNvPr id="7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261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5" name="ZoneTexte 56"/>
                <p:cNvSpPr txBox="1">
                  <a:spLocks noChangeArrowheads="1"/>
                </p:cNvSpPr>
                <p:nvPr/>
              </p:nvSpPr>
              <p:spPr bwMode="auto">
                <a:xfrm>
                  <a:off x="2624138" y="6527800"/>
                  <a:ext cx="1262062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FONDATION MERIEUX</a:t>
                  </a:r>
                </a:p>
              </p:txBody>
            </p:sp>
            <p:pic>
              <p:nvPicPr>
                <p:cNvPr id="7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877623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54" name="Image 53" descr="aviesanSeul.eps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" y="6426202"/>
              <a:ext cx="817039" cy="127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5" name="Connecteur droit 54"/>
            <p:cNvCxnSpPr/>
            <p:nvPr userDrawn="1"/>
          </p:nvCxnSpPr>
          <p:spPr bwMode="auto">
            <a:xfrm rot="5400000">
              <a:off x="1108075" y="6580188"/>
              <a:ext cx="258763" cy="1587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DA4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4495800"/>
            <a:ext cx="533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lang="en-US" sz="1050" b="1" kern="1200" smtClean="0">
                <a:solidFill>
                  <a:srgbClr val="660066"/>
                </a:solidFill>
                <a:latin typeface="Verdana"/>
                <a:ea typeface="+mn-e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48" name="Connecteur droit 47"/>
          <p:cNvCxnSpPr/>
          <p:nvPr userDrawn="1"/>
        </p:nvCxnSpPr>
        <p:spPr bwMode="auto">
          <a:xfrm>
            <a:off x="8763000" y="479425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Connecteur droit 48"/>
          <p:cNvCxnSpPr/>
          <p:nvPr userDrawn="1"/>
        </p:nvCxnSpPr>
        <p:spPr bwMode="auto">
          <a:xfrm>
            <a:off x="8763000" y="457200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361728" y="4897624"/>
            <a:ext cx="8401272" cy="763624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pic>
        <p:nvPicPr>
          <p:cNvPr id="50" name="Image 49" descr="IdentifiantMultipli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6201" y="686336"/>
            <a:ext cx="2241551" cy="532864"/>
          </a:xfrm>
          <a:prstGeom prst="rect">
            <a:avLst/>
          </a:prstGeom>
        </p:spPr>
      </p:pic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803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87642" y="533401"/>
            <a:ext cx="6575158" cy="1059396"/>
          </a:xfrm>
        </p:spPr>
        <p:txBody>
          <a:bodyPr anchor="t"/>
          <a:lstStyle>
            <a:lvl1pPr>
              <a:defRPr sz="32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440" y="6446837"/>
            <a:ext cx="61156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50" b="1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Image 8" descr="IdentifiantMultipli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19202" y="130546"/>
            <a:ext cx="990599" cy="23548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575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440" y="6446837"/>
            <a:ext cx="61156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50" b="1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Image 8" descr="IdentifiantMultipli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19202" y="130546"/>
            <a:ext cx="990599" cy="23548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1630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33401"/>
            <a:ext cx="7924800" cy="807368"/>
          </a:xfrm>
        </p:spPr>
        <p:txBody>
          <a:bodyPr anchor="t"/>
          <a:lstStyle>
            <a:lvl1pPr>
              <a:defRPr sz="3200" b="1" cap="small" baseline="0">
                <a:solidFill>
                  <a:srgbClr val="EA641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448" y="6446837"/>
            <a:ext cx="53955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lang="en-US" sz="1050" b="1" kern="1200" smtClean="0">
                <a:solidFill>
                  <a:srgbClr val="660066"/>
                </a:solidFill>
                <a:latin typeface="Verdana"/>
                <a:ea typeface="+mn-e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Image 8" descr="IdentifiantMultipli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19202" y="130546"/>
            <a:ext cx="990599" cy="23548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8556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10065"/>
            <a:ext cx="7162800" cy="792163"/>
          </a:xfrm>
        </p:spPr>
        <p:txBody>
          <a:bodyPr/>
          <a:lstStyle>
            <a:lvl1pPr>
              <a:defRPr sz="32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68444" y="6446837"/>
            <a:ext cx="575556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 sz="1050" b="1" smtClean="0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 algn="r"/>
            <a:fld id="{A67CDC84-819A-E042-A24B-5E3C38048050}" type="slidenum">
              <a:rPr lang="fr-FR" smtClean="0"/>
              <a:pPr algn="r"/>
              <a:t>‹N°›</a:t>
            </a:fld>
            <a:endParaRPr lang="fr-FR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Image 7" descr="IdentifiantMultipli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6200000">
            <a:off x="-236523" y="1103328"/>
            <a:ext cx="1295400" cy="307945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95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78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135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rgbClr val="D25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259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578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09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309320"/>
            <a:ext cx="147875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150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200400" y="0"/>
            <a:ext cx="5791200" cy="2286000"/>
          </a:xfrm>
        </p:spPr>
        <p:txBody>
          <a:bodyPr lIns="0" rIns="0" anchor="ctr"/>
          <a:lstStyle>
            <a:lvl1pPr>
              <a:defRPr sz="40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438400"/>
            <a:ext cx="4419600" cy="990600"/>
          </a:xfrm>
        </p:spPr>
        <p:txBody>
          <a:bodyPr lIns="0" rIns="0" anchor="ctr"/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grpSp>
        <p:nvGrpSpPr>
          <p:cNvPr id="6" name="Grouper 95"/>
          <p:cNvGrpSpPr>
            <a:grpSpLocks/>
          </p:cNvGrpSpPr>
          <p:nvPr userDrawn="1"/>
        </p:nvGrpSpPr>
        <p:grpSpPr bwMode="auto">
          <a:xfrm>
            <a:off x="342900" y="6375400"/>
            <a:ext cx="8559800" cy="398463"/>
            <a:chOff x="342900" y="6375400"/>
            <a:chExt cx="8559798" cy="398463"/>
          </a:xfrm>
        </p:grpSpPr>
        <p:grpSp>
          <p:nvGrpSpPr>
            <p:cNvPr id="7" name="Grouper 94"/>
            <p:cNvGrpSpPr>
              <a:grpSpLocks/>
            </p:cNvGrpSpPr>
            <p:nvPr userDrawn="1"/>
          </p:nvGrpSpPr>
          <p:grpSpPr bwMode="auto">
            <a:xfrm>
              <a:off x="1254125" y="6375400"/>
              <a:ext cx="7648573" cy="398463"/>
              <a:chOff x="1254125" y="6375400"/>
              <a:chExt cx="7648573" cy="398463"/>
            </a:xfrm>
          </p:grpSpPr>
          <p:grpSp>
            <p:nvGrpSpPr>
              <p:cNvPr id="10" name="Grouper 20"/>
              <p:cNvGrpSpPr>
                <a:grpSpLocks/>
              </p:cNvGrpSpPr>
              <p:nvPr userDrawn="1"/>
            </p:nvGrpSpPr>
            <p:grpSpPr bwMode="auto">
              <a:xfrm>
                <a:off x="1254125" y="6375400"/>
                <a:ext cx="4972049" cy="246063"/>
                <a:chOff x="1352417" y="5181600"/>
                <a:chExt cx="4972164" cy="246221"/>
              </a:xfrm>
            </p:grpSpPr>
            <p:pic>
              <p:nvPicPr>
                <p:cNvPr id="3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61807" y="5249333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2" name="ZoneTexte 22"/>
                <p:cNvSpPr txBox="1">
                  <a:spLocks noChangeArrowheads="1"/>
                </p:cNvSpPr>
                <p:nvPr/>
              </p:nvSpPr>
              <p:spPr bwMode="auto">
                <a:xfrm>
                  <a:off x="1352417" y="5181600"/>
                  <a:ext cx="30957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CEA</a:t>
                  </a:r>
                </a:p>
              </p:txBody>
            </p:sp>
            <p:sp>
              <p:nvSpPr>
                <p:cNvPr id="33" name="ZoneTexte 23"/>
                <p:cNvSpPr txBox="1">
                  <a:spLocks noChangeArrowheads="1"/>
                </p:cNvSpPr>
                <p:nvPr/>
              </p:nvSpPr>
              <p:spPr bwMode="auto">
                <a:xfrm>
                  <a:off x="1787402" y="5181600"/>
                  <a:ext cx="392122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CHRU</a:t>
                  </a:r>
                </a:p>
              </p:txBody>
            </p:sp>
            <p:sp>
              <p:nvSpPr>
                <p:cNvPr id="34" name="ZoneTexte 24"/>
                <p:cNvSpPr txBox="1">
                  <a:spLocks noChangeArrowheads="1"/>
                </p:cNvSpPr>
                <p:nvPr/>
              </p:nvSpPr>
              <p:spPr bwMode="auto">
                <a:xfrm>
                  <a:off x="2304939" y="5181600"/>
                  <a:ext cx="366721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CNRS</a:t>
                  </a:r>
                </a:p>
              </p:txBody>
            </p:sp>
            <p:sp>
              <p:nvSpPr>
                <p:cNvPr id="35" name="ZoneTexte 25"/>
                <p:cNvSpPr txBox="1">
                  <a:spLocks noChangeArrowheads="1"/>
                </p:cNvSpPr>
                <p:nvPr/>
              </p:nvSpPr>
              <p:spPr bwMode="auto">
                <a:xfrm>
                  <a:off x="2797075" y="5181600"/>
                  <a:ext cx="304807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CPU</a:t>
                  </a:r>
                </a:p>
              </p:txBody>
            </p:sp>
            <p:sp>
              <p:nvSpPr>
                <p:cNvPr id="36" name="ZoneTexte 26"/>
                <p:cNvSpPr txBox="1">
                  <a:spLocks noChangeArrowheads="1"/>
                </p:cNvSpPr>
                <p:nvPr/>
              </p:nvSpPr>
              <p:spPr bwMode="auto">
                <a:xfrm>
                  <a:off x="3227298" y="5181600"/>
                  <a:ext cx="34132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INRA</a:t>
                  </a:r>
                </a:p>
              </p:txBody>
            </p:sp>
            <p:sp>
              <p:nvSpPr>
                <p:cNvPr id="37" name="ZoneTexte 27"/>
                <p:cNvSpPr txBox="1">
                  <a:spLocks noChangeArrowheads="1"/>
                </p:cNvSpPr>
                <p:nvPr/>
              </p:nvSpPr>
              <p:spPr bwMode="auto">
                <a:xfrm>
                  <a:off x="3694034" y="5181600"/>
                  <a:ext cx="381009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INRIA</a:t>
                  </a:r>
                </a:p>
              </p:txBody>
            </p:sp>
            <p:sp>
              <p:nvSpPr>
                <p:cNvPr id="38" name="ZoneTexte 28"/>
                <p:cNvSpPr txBox="1">
                  <a:spLocks noChangeArrowheads="1"/>
                </p:cNvSpPr>
                <p:nvPr/>
              </p:nvSpPr>
              <p:spPr bwMode="auto">
                <a:xfrm>
                  <a:off x="4200457" y="5181600"/>
                  <a:ext cx="485786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INSERM</a:t>
                  </a:r>
                </a:p>
              </p:txBody>
            </p:sp>
            <p:sp>
              <p:nvSpPr>
                <p:cNvPr id="39" name="ZoneTexte 29"/>
                <p:cNvSpPr txBox="1">
                  <a:spLocks noChangeArrowheads="1"/>
                </p:cNvSpPr>
                <p:nvPr/>
              </p:nvSpPr>
              <p:spPr bwMode="auto">
                <a:xfrm>
                  <a:off x="4811659" y="5181600"/>
                  <a:ext cx="112556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PASTEUR</a:t>
                  </a:r>
                </a:p>
              </p:txBody>
            </p:sp>
            <p:sp>
              <p:nvSpPr>
                <p:cNvPr id="40" name="ZoneTexte 30"/>
                <p:cNvSpPr txBox="1">
                  <a:spLocks noChangeArrowheads="1"/>
                </p:cNvSpPr>
                <p:nvPr/>
              </p:nvSpPr>
              <p:spPr bwMode="auto">
                <a:xfrm>
                  <a:off x="6062638" y="5181600"/>
                  <a:ext cx="26194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IRD</a:t>
                  </a:r>
                </a:p>
              </p:txBody>
            </p:sp>
            <p:pic>
              <p:nvPicPr>
                <p:cNvPr id="4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66700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7593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107268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5729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Image 44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07246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686303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9351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1" name="Grouper 93"/>
              <p:cNvGrpSpPr>
                <a:grpSpLocks/>
              </p:cNvGrpSpPr>
              <p:nvPr userDrawn="1"/>
            </p:nvGrpSpPr>
            <p:grpSpPr bwMode="auto">
              <a:xfrm>
                <a:off x="1279525" y="6527800"/>
                <a:ext cx="7623173" cy="246063"/>
                <a:chOff x="1254125" y="6527800"/>
                <a:chExt cx="7623173" cy="246063"/>
              </a:xfrm>
            </p:grpSpPr>
            <p:pic>
              <p:nvPicPr>
                <p:cNvPr id="1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020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" name="ZoneTexte 40"/>
                <p:cNvSpPr txBox="1">
                  <a:spLocks noChangeArrowheads="1"/>
                </p:cNvSpPr>
                <p:nvPr/>
              </p:nvSpPr>
              <p:spPr bwMode="auto">
                <a:xfrm>
                  <a:off x="1254125" y="6527800"/>
                  <a:ext cx="3556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ARIIS</a:t>
                  </a:r>
                </a:p>
              </p:txBody>
            </p:sp>
            <p:sp>
              <p:nvSpPr>
                <p:cNvPr id="14" name="ZoneTexte 41"/>
                <p:cNvSpPr txBox="1">
                  <a:spLocks noChangeArrowheads="1"/>
                </p:cNvSpPr>
                <p:nvPr/>
              </p:nvSpPr>
              <p:spPr bwMode="auto">
                <a:xfrm>
                  <a:off x="2244725" y="6527800"/>
                  <a:ext cx="2698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EFS</a:t>
                  </a:r>
                </a:p>
              </p:txBody>
            </p:sp>
            <p:sp>
              <p:nvSpPr>
                <p:cNvPr id="15" name="ZoneTexte 42"/>
                <p:cNvSpPr txBox="1">
                  <a:spLocks noChangeArrowheads="1"/>
                </p:cNvSpPr>
                <p:nvPr/>
              </p:nvSpPr>
              <p:spPr bwMode="auto">
                <a:xfrm>
                  <a:off x="3995737" y="6527800"/>
                  <a:ext cx="4318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INERIS</a:t>
                  </a:r>
                </a:p>
              </p:txBody>
            </p:sp>
            <p:sp>
              <p:nvSpPr>
                <p:cNvPr id="16" name="ZoneTexte 43"/>
                <p:cNvSpPr txBox="1">
                  <a:spLocks noChangeArrowheads="1"/>
                </p:cNvSpPr>
                <p:nvPr/>
              </p:nvSpPr>
              <p:spPr bwMode="auto">
                <a:xfrm>
                  <a:off x="4537074" y="6527800"/>
                  <a:ext cx="9683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CURIE</a:t>
                  </a:r>
                </a:p>
              </p:txBody>
            </p:sp>
            <p:sp>
              <p:nvSpPr>
                <p:cNvPr id="17" name="ZoneTexte 44"/>
                <p:cNvSpPr txBox="1">
                  <a:spLocks noChangeArrowheads="1"/>
                </p:cNvSpPr>
                <p:nvPr/>
              </p:nvSpPr>
              <p:spPr bwMode="auto">
                <a:xfrm>
                  <a:off x="5616574" y="6527800"/>
                  <a:ext cx="15478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MINES-TELECOM</a:t>
                  </a:r>
                </a:p>
              </p:txBody>
            </p:sp>
            <p:sp>
              <p:nvSpPr>
                <p:cNvPr id="18" name="ZoneTexte 45"/>
                <p:cNvSpPr txBox="1">
                  <a:spLocks noChangeArrowheads="1"/>
                </p:cNvSpPr>
                <p:nvPr/>
              </p:nvSpPr>
              <p:spPr bwMode="auto">
                <a:xfrm>
                  <a:off x="8150223" y="6527800"/>
                  <a:ext cx="7270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UNICANCER</a:t>
                  </a:r>
                </a:p>
              </p:txBody>
            </p:sp>
            <p:pic>
              <p:nvPicPr>
                <p:cNvPr id="19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4186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506515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1" name="Image 20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498016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2" name="ZoneTexte 49"/>
                <p:cNvSpPr txBox="1">
                  <a:spLocks noChangeArrowheads="1"/>
                </p:cNvSpPr>
                <p:nvPr/>
              </p:nvSpPr>
              <p:spPr bwMode="auto">
                <a:xfrm>
                  <a:off x="7273923" y="6527800"/>
                  <a:ext cx="3286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IRBA</a:t>
                  </a:r>
                </a:p>
              </p:txBody>
            </p:sp>
            <p:sp>
              <p:nvSpPr>
                <p:cNvPr id="23" name="ZoneTexte 50"/>
                <p:cNvSpPr txBox="1">
                  <a:spLocks noChangeArrowheads="1"/>
                </p:cNvSpPr>
                <p:nvPr/>
              </p:nvSpPr>
              <p:spPr bwMode="auto">
                <a:xfrm>
                  <a:off x="7713661" y="6527800"/>
                  <a:ext cx="325437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IRSN</a:t>
                  </a:r>
                </a:p>
              </p:txBody>
            </p:sp>
            <p:pic>
              <p:nvPicPr>
                <p:cNvPr id="2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594848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031434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1556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7" name="ZoneTexte 54"/>
                <p:cNvSpPr txBox="1">
                  <a:spLocks noChangeArrowheads="1"/>
                </p:cNvSpPr>
                <p:nvPr/>
              </p:nvSpPr>
              <p:spPr bwMode="auto">
                <a:xfrm>
                  <a:off x="1720850" y="6527800"/>
                  <a:ext cx="41275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CIRAD</a:t>
                  </a:r>
                </a:p>
              </p:txBody>
            </p:sp>
            <p:pic>
              <p:nvPicPr>
                <p:cNvPr id="2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261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9" name="ZoneTexte 56"/>
                <p:cNvSpPr txBox="1">
                  <a:spLocks noChangeArrowheads="1"/>
                </p:cNvSpPr>
                <p:nvPr/>
              </p:nvSpPr>
              <p:spPr bwMode="auto">
                <a:xfrm>
                  <a:off x="2624138" y="6527800"/>
                  <a:ext cx="1262062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FONDATION MERIEUX</a:t>
                  </a:r>
                </a:p>
              </p:txBody>
            </p:sp>
            <p:pic>
              <p:nvPicPr>
                <p:cNvPr id="3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877623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8" name="Image 7" descr="aviesanSeul.eps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" y="6426202"/>
              <a:ext cx="817039" cy="127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Connecteur droit 8"/>
            <p:cNvCxnSpPr/>
            <p:nvPr userDrawn="1"/>
          </p:nvCxnSpPr>
          <p:spPr bwMode="auto">
            <a:xfrm rot="5400000">
              <a:off x="1108075" y="6580188"/>
              <a:ext cx="258763" cy="1587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DA4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4495800"/>
            <a:ext cx="533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60066"/>
                </a:solidFill>
                <a:latin typeface="+mj-lt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52" name="Connecteur droit 51"/>
          <p:cNvCxnSpPr/>
          <p:nvPr userDrawn="1"/>
        </p:nvCxnSpPr>
        <p:spPr bwMode="auto">
          <a:xfrm>
            <a:off x="8763000" y="479425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Connecteur droit 52"/>
          <p:cNvCxnSpPr/>
          <p:nvPr userDrawn="1"/>
        </p:nvCxnSpPr>
        <p:spPr bwMode="auto">
          <a:xfrm>
            <a:off x="8763000" y="457200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0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86" y="252181"/>
            <a:ext cx="2768600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42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1409892"/>
            <a:ext cx="9144000" cy="4876800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hasCustomPrompt="1"/>
          </p:nvPr>
        </p:nvSpPr>
        <p:spPr>
          <a:xfrm>
            <a:off x="381000" y="2971800"/>
            <a:ext cx="8382000" cy="1231106"/>
          </a:xfrm>
          <a:noFill/>
          <a:ln cap="flat">
            <a:noFill/>
          </a:ln>
        </p:spPr>
        <p:txBody>
          <a:bodyPr lIns="0" tIns="0" rIns="0" bIns="0" anchor="ctr">
            <a:spAutoFit/>
          </a:bodyPr>
          <a:lstStyle>
            <a:lvl1pPr algn="ctr">
              <a:defRPr sz="40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grpSp>
        <p:nvGrpSpPr>
          <p:cNvPr id="52" name="Grouper 95"/>
          <p:cNvGrpSpPr>
            <a:grpSpLocks/>
          </p:cNvGrpSpPr>
          <p:nvPr userDrawn="1"/>
        </p:nvGrpSpPr>
        <p:grpSpPr bwMode="auto">
          <a:xfrm>
            <a:off x="342900" y="6375400"/>
            <a:ext cx="8559800" cy="398463"/>
            <a:chOff x="342900" y="6375400"/>
            <a:chExt cx="8559798" cy="398463"/>
          </a:xfrm>
        </p:grpSpPr>
        <p:grpSp>
          <p:nvGrpSpPr>
            <p:cNvPr id="53" name="Grouper 94"/>
            <p:cNvGrpSpPr>
              <a:grpSpLocks/>
            </p:cNvGrpSpPr>
            <p:nvPr userDrawn="1"/>
          </p:nvGrpSpPr>
          <p:grpSpPr bwMode="auto">
            <a:xfrm>
              <a:off x="1254125" y="6375400"/>
              <a:ext cx="7648573" cy="398463"/>
              <a:chOff x="1254125" y="6375400"/>
              <a:chExt cx="7648573" cy="398463"/>
            </a:xfrm>
          </p:grpSpPr>
          <p:grpSp>
            <p:nvGrpSpPr>
              <p:cNvPr id="56" name="Grouper 20"/>
              <p:cNvGrpSpPr>
                <a:grpSpLocks/>
              </p:cNvGrpSpPr>
              <p:nvPr userDrawn="1"/>
            </p:nvGrpSpPr>
            <p:grpSpPr bwMode="auto">
              <a:xfrm>
                <a:off x="1254125" y="6375400"/>
                <a:ext cx="4972049" cy="246063"/>
                <a:chOff x="1352417" y="5181600"/>
                <a:chExt cx="4972164" cy="246221"/>
              </a:xfrm>
            </p:grpSpPr>
            <p:pic>
              <p:nvPicPr>
                <p:cNvPr id="7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61807" y="5249333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8" name="ZoneTexte 22"/>
                <p:cNvSpPr txBox="1">
                  <a:spLocks noChangeArrowheads="1"/>
                </p:cNvSpPr>
                <p:nvPr/>
              </p:nvSpPr>
              <p:spPr bwMode="auto">
                <a:xfrm>
                  <a:off x="1352417" y="5181600"/>
                  <a:ext cx="30957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CEA</a:t>
                  </a:r>
                </a:p>
              </p:txBody>
            </p:sp>
            <p:sp>
              <p:nvSpPr>
                <p:cNvPr id="79" name="ZoneTexte 23"/>
                <p:cNvSpPr txBox="1">
                  <a:spLocks noChangeArrowheads="1"/>
                </p:cNvSpPr>
                <p:nvPr/>
              </p:nvSpPr>
              <p:spPr bwMode="auto">
                <a:xfrm>
                  <a:off x="1787402" y="5181600"/>
                  <a:ext cx="392122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CHRU</a:t>
                  </a:r>
                </a:p>
              </p:txBody>
            </p:sp>
            <p:sp>
              <p:nvSpPr>
                <p:cNvPr id="80" name="ZoneTexte 24"/>
                <p:cNvSpPr txBox="1">
                  <a:spLocks noChangeArrowheads="1"/>
                </p:cNvSpPr>
                <p:nvPr/>
              </p:nvSpPr>
              <p:spPr bwMode="auto">
                <a:xfrm>
                  <a:off x="2304939" y="5181600"/>
                  <a:ext cx="366721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CNRS</a:t>
                  </a:r>
                </a:p>
              </p:txBody>
            </p:sp>
            <p:sp>
              <p:nvSpPr>
                <p:cNvPr id="81" name="ZoneTexte 25"/>
                <p:cNvSpPr txBox="1">
                  <a:spLocks noChangeArrowheads="1"/>
                </p:cNvSpPr>
                <p:nvPr/>
              </p:nvSpPr>
              <p:spPr bwMode="auto">
                <a:xfrm>
                  <a:off x="2797075" y="5181600"/>
                  <a:ext cx="304807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CPU</a:t>
                  </a:r>
                </a:p>
              </p:txBody>
            </p:sp>
            <p:sp>
              <p:nvSpPr>
                <p:cNvPr id="82" name="ZoneTexte 26"/>
                <p:cNvSpPr txBox="1">
                  <a:spLocks noChangeArrowheads="1"/>
                </p:cNvSpPr>
                <p:nvPr/>
              </p:nvSpPr>
              <p:spPr bwMode="auto">
                <a:xfrm>
                  <a:off x="3227298" y="5181600"/>
                  <a:ext cx="341320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INRA</a:t>
                  </a:r>
                </a:p>
              </p:txBody>
            </p:sp>
            <p:sp>
              <p:nvSpPr>
                <p:cNvPr id="83" name="ZoneTexte 27"/>
                <p:cNvSpPr txBox="1">
                  <a:spLocks noChangeArrowheads="1"/>
                </p:cNvSpPr>
                <p:nvPr/>
              </p:nvSpPr>
              <p:spPr bwMode="auto">
                <a:xfrm>
                  <a:off x="3694034" y="5181600"/>
                  <a:ext cx="381009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INRIA</a:t>
                  </a:r>
                </a:p>
              </p:txBody>
            </p:sp>
            <p:sp>
              <p:nvSpPr>
                <p:cNvPr id="84" name="ZoneTexte 28"/>
                <p:cNvSpPr txBox="1">
                  <a:spLocks noChangeArrowheads="1"/>
                </p:cNvSpPr>
                <p:nvPr/>
              </p:nvSpPr>
              <p:spPr bwMode="auto">
                <a:xfrm>
                  <a:off x="4200457" y="5181600"/>
                  <a:ext cx="485786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>
                  <a:defPPr>
                    <a:defRPr lang="fr-FR"/>
                  </a:defPPr>
                  <a:lvl1pPr>
                    <a:defRPr sz="100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defRPr>
                  </a:lvl1pPr>
                </a:lstStyle>
                <a:p>
                  <a:pPr lvl="0"/>
                  <a:r>
                    <a:rPr lang="fr-FR" dirty="0"/>
                    <a:t>INSERM</a:t>
                  </a:r>
                </a:p>
              </p:txBody>
            </p:sp>
            <p:sp>
              <p:nvSpPr>
                <p:cNvPr id="85" name="ZoneTexte 29"/>
                <p:cNvSpPr txBox="1">
                  <a:spLocks noChangeArrowheads="1"/>
                </p:cNvSpPr>
                <p:nvPr/>
              </p:nvSpPr>
              <p:spPr bwMode="auto">
                <a:xfrm>
                  <a:off x="4811659" y="5181600"/>
                  <a:ext cx="112556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PASTEUR</a:t>
                  </a:r>
                </a:p>
              </p:txBody>
            </p:sp>
            <p:sp>
              <p:nvSpPr>
                <p:cNvPr id="86" name="ZoneTexte 30"/>
                <p:cNvSpPr txBox="1">
                  <a:spLocks noChangeArrowheads="1"/>
                </p:cNvSpPr>
                <p:nvPr/>
              </p:nvSpPr>
              <p:spPr bwMode="auto">
                <a:xfrm>
                  <a:off x="6062638" y="5181600"/>
                  <a:ext cx="261943" cy="2462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IRD</a:t>
                  </a:r>
                </a:p>
              </p:txBody>
            </p:sp>
            <p:pic>
              <p:nvPicPr>
                <p:cNvPr id="87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66700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75930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9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107268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5729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1" name="Image 90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07246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686303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3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935134" y="5257800"/>
                  <a:ext cx="126337" cy="113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57" name="Grouper 93"/>
              <p:cNvGrpSpPr>
                <a:grpSpLocks/>
              </p:cNvGrpSpPr>
              <p:nvPr userDrawn="1"/>
            </p:nvGrpSpPr>
            <p:grpSpPr bwMode="auto">
              <a:xfrm>
                <a:off x="1279525" y="6527800"/>
                <a:ext cx="7623173" cy="246063"/>
                <a:chOff x="1254125" y="6527800"/>
                <a:chExt cx="7623173" cy="246063"/>
              </a:xfrm>
            </p:grpSpPr>
            <p:pic>
              <p:nvPicPr>
                <p:cNvPr id="58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6020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59" name="ZoneTexte 40"/>
                <p:cNvSpPr txBox="1">
                  <a:spLocks noChangeArrowheads="1"/>
                </p:cNvSpPr>
                <p:nvPr/>
              </p:nvSpPr>
              <p:spPr bwMode="auto">
                <a:xfrm>
                  <a:off x="1254125" y="6527800"/>
                  <a:ext cx="3556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>
                  <a:defPPr>
                    <a:defRPr lang="fr-FR"/>
                  </a:defPPr>
                  <a:lvl1pPr>
                    <a:defRPr sz="100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defRPr>
                  </a:lvl1pPr>
                </a:lstStyle>
                <a:p>
                  <a:pPr lvl="0"/>
                  <a:r>
                    <a:rPr lang="fr-FR" dirty="0"/>
                    <a:t>ARIIS</a:t>
                  </a:r>
                </a:p>
              </p:txBody>
            </p:sp>
            <p:sp>
              <p:nvSpPr>
                <p:cNvPr id="60" name="ZoneTexte 41"/>
                <p:cNvSpPr txBox="1">
                  <a:spLocks noChangeArrowheads="1"/>
                </p:cNvSpPr>
                <p:nvPr/>
              </p:nvSpPr>
              <p:spPr bwMode="auto">
                <a:xfrm>
                  <a:off x="2244725" y="6527800"/>
                  <a:ext cx="2698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EFS</a:t>
                  </a:r>
                </a:p>
              </p:txBody>
            </p:sp>
            <p:sp>
              <p:nvSpPr>
                <p:cNvPr id="61" name="ZoneTexte 42"/>
                <p:cNvSpPr txBox="1">
                  <a:spLocks noChangeArrowheads="1"/>
                </p:cNvSpPr>
                <p:nvPr/>
              </p:nvSpPr>
              <p:spPr bwMode="auto">
                <a:xfrm>
                  <a:off x="3995737" y="6527800"/>
                  <a:ext cx="43180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INERIS</a:t>
                  </a:r>
                </a:p>
              </p:txBody>
            </p:sp>
            <p:sp>
              <p:nvSpPr>
                <p:cNvPr id="62" name="ZoneTexte 43"/>
                <p:cNvSpPr txBox="1">
                  <a:spLocks noChangeArrowheads="1"/>
                </p:cNvSpPr>
                <p:nvPr/>
              </p:nvSpPr>
              <p:spPr bwMode="auto">
                <a:xfrm>
                  <a:off x="4537074" y="6527800"/>
                  <a:ext cx="9683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CURIE</a:t>
                  </a:r>
                </a:p>
              </p:txBody>
            </p:sp>
            <p:sp>
              <p:nvSpPr>
                <p:cNvPr id="63" name="ZoneTexte 44"/>
                <p:cNvSpPr txBox="1">
                  <a:spLocks noChangeArrowheads="1"/>
                </p:cNvSpPr>
                <p:nvPr/>
              </p:nvSpPr>
              <p:spPr bwMode="auto">
                <a:xfrm>
                  <a:off x="5616574" y="6527800"/>
                  <a:ext cx="15478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INSTITUT MINES-TELECOM</a:t>
                  </a:r>
                </a:p>
              </p:txBody>
            </p:sp>
            <p:sp>
              <p:nvSpPr>
                <p:cNvPr id="64" name="ZoneTexte 45"/>
                <p:cNvSpPr txBox="1">
                  <a:spLocks noChangeArrowheads="1"/>
                </p:cNvSpPr>
                <p:nvPr/>
              </p:nvSpPr>
              <p:spPr bwMode="auto">
                <a:xfrm>
                  <a:off x="8150223" y="6527800"/>
                  <a:ext cx="727075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kern="12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UNICANCER</a:t>
                  </a:r>
                </a:p>
              </p:txBody>
            </p:sp>
            <p:pic>
              <p:nvPicPr>
                <p:cNvPr id="65" name="Image 64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4186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506515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7" name="Image 66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5498016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8" name="ZoneTexte 49"/>
                <p:cNvSpPr txBox="1">
                  <a:spLocks noChangeArrowheads="1"/>
                </p:cNvSpPr>
                <p:nvPr/>
              </p:nvSpPr>
              <p:spPr bwMode="auto">
                <a:xfrm>
                  <a:off x="7273923" y="6527800"/>
                  <a:ext cx="328613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IRBA</a:t>
                  </a:r>
                </a:p>
              </p:txBody>
            </p:sp>
            <p:sp>
              <p:nvSpPr>
                <p:cNvPr id="69" name="ZoneTexte 50"/>
                <p:cNvSpPr txBox="1">
                  <a:spLocks noChangeArrowheads="1"/>
                </p:cNvSpPr>
                <p:nvPr/>
              </p:nvSpPr>
              <p:spPr bwMode="auto">
                <a:xfrm>
                  <a:off x="7713661" y="6527800"/>
                  <a:ext cx="325437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IRSN</a:t>
                  </a:r>
                </a:p>
              </p:txBody>
            </p:sp>
            <p:pic>
              <p:nvPicPr>
                <p:cNvPr id="70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594848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1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031434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72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155631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3" name="ZoneTexte 54"/>
                <p:cNvSpPr txBox="1">
                  <a:spLocks noChangeArrowheads="1"/>
                </p:cNvSpPr>
                <p:nvPr/>
              </p:nvSpPr>
              <p:spPr bwMode="auto">
                <a:xfrm>
                  <a:off x="1720850" y="6527800"/>
                  <a:ext cx="412750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CIRAD</a:t>
                  </a:r>
                </a:p>
              </p:txBody>
            </p:sp>
            <p:pic>
              <p:nvPicPr>
                <p:cNvPr id="74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126102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5" name="ZoneTexte 56"/>
                <p:cNvSpPr txBox="1">
                  <a:spLocks noChangeArrowheads="1"/>
                </p:cNvSpPr>
                <p:nvPr/>
              </p:nvSpPr>
              <p:spPr bwMode="auto">
                <a:xfrm>
                  <a:off x="2624138" y="6527800"/>
                  <a:ext cx="1262062" cy="2460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36000" rIns="36000" anchor="ctr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defRPr/>
                  </a:pPr>
                  <a:r>
                    <a:rPr lang="fr-FR" sz="1000" dirty="0">
                      <a:solidFill>
                        <a:schemeClr val="bg1">
                          <a:lumMod val="65000"/>
                        </a:schemeClr>
                      </a:solidFill>
                      <a:latin typeface="Trebuchet MS" charset="0"/>
                      <a:ea typeface="Trebuchet MS" charset="0"/>
                      <a:cs typeface="Trebuchet MS" charset="0"/>
                    </a:rPr>
                    <a:t>FONDATION MERIEUX</a:t>
                  </a:r>
                </a:p>
              </p:txBody>
            </p:sp>
            <p:pic>
              <p:nvPicPr>
                <p:cNvPr id="76" name="Image 18" descr="SymboleRouge.jpg"/>
                <p:cNvPicPr>
                  <a:picLocks noChangeAspect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877623" y="6595490"/>
                  <a:ext cx="126349" cy="1136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54" name="Image 53" descr="aviesanSeul.eps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" y="6426202"/>
              <a:ext cx="817039" cy="127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5" name="Connecteur droit 54"/>
            <p:cNvCxnSpPr/>
            <p:nvPr userDrawn="1"/>
          </p:nvCxnSpPr>
          <p:spPr bwMode="auto">
            <a:xfrm rot="5400000">
              <a:off x="1108075" y="6580188"/>
              <a:ext cx="258763" cy="1587"/>
            </a:xfrm>
            <a:prstGeom prst="line">
              <a:avLst/>
            </a:prstGeom>
            <a:gradFill rotWithShape="1">
              <a:gsLst>
                <a:gs pos="0">
                  <a:schemeClr val="bg2">
                    <a:gamma/>
                    <a:tint val="26667"/>
                    <a:invGamma/>
                  </a:schemeClr>
                </a:gs>
                <a:gs pos="100000">
                  <a:schemeClr val="bg2">
                    <a:alpha val="14999"/>
                  </a:schemeClr>
                </a:gs>
              </a:gsLst>
              <a:lin ang="5400000" scaled="1"/>
            </a:gradFill>
            <a:ln w="9525" cap="flat" cmpd="sng" algn="ctr">
              <a:solidFill>
                <a:srgbClr val="DA49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4495800"/>
            <a:ext cx="533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lang="en-US" sz="1050" b="1" kern="1200" smtClean="0">
                <a:solidFill>
                  <a:srgbClr val="660066"/>
                </a:solidFill>
                <a:latin typeface="Verdana"/>
                <a:ea typeface="+mn-e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48" name="Connecteur droit 47"/>
          <p:cNvCxnSpPr/>
          <p:nvPr userDrawn="1"/>
        </p:nvCxnSpPr>
        <p:spPr bwMode="auto">
          <a:xfrm>
            <a:off x="8763000" y="479425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Connecteur droit 48"/>
          <p:cNvCxnSpPr/>
          <p:nvPr userDrawn="1"/>
        </p:nvCxnSpPr>
        <p:spPr bwMode="auto">
          <a:xfrm>
            <a:off x="8763000" y="4572000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361728" y="4897624"/>
            <a:ext cx="8401272" cy="763624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pic>
        <p:nvPicPr>
          <p:cNvPr id="50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01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6743892"/>
            <a:ext cx="9144000" cy="114108"/>
          </a:xfrm>
          <a:prstGeom prst="rect">
            <a:avLst/>
          </a:prstGeom>
          <a:solidFill>
            <a:srgbClr val="C3B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180000" rIns="0" bIns="180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87642" y="533401"/>
            <a:ext cx="6575158" cy="1059396"/>
          </a:xfrm>
        </p:spPr>
        <p:txBody>
          <a:bodyPr anchor="t"/>
          <a:lstStyle>
            <a:lvl1pPr>
              <a:defRPr sz="3200" b="1" cap="small" baseline="0">
                <a:solidFill>
                  <a:srgbClr val="660066"/>
                </a:solidFill>
                <a:latin typeface="Arial Black" panose="020B0A04020102020204" pitchFamily="34" charset="0"/>
                <a:cs typeface="Verdana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440" y="6446837"/>
            <a:ext cx="61156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50" b="1">
                <a:solidFill>
                  <a:srgbClr val="660066"/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cxnSp>
        <p:nvCxnSpPr>
          <p:cNvPr id="6" name="Connecteur droit 5"/>
          <p:cNvCxnSpPr/>
          <p:nvPr userDrawn="1"/>
        </p:nvCxnSpPr>
        <p:spPr bwMode="auto">
          <a:xfrm>
            <a:off x="8763000" y="674528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 userDrawn="1"/>
        </p:nvCxnSpPr>
        <p:spPr bwMode="auto">
          <a:xfrm>
            <a:off x="8763000" y="6523037"/>
            <a:ext cx="381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6102"/>
            <a:ext cx="1057353" cy="54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73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93A2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4A8A302-4479-4582-AFC4-53DB3AB68D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60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cap="small" spc="-100" baseline="0">
          <a:solidFill>
            <a:srgbClr val="D2533C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rgbClr val="C00000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C00000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rgbClr val="C00000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rgbClr val="C00000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371600"/>
            <a:ext cx="79248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514600"/>
            <a:ext cx="7924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31" r:id="rId4"/>
    <p:sldLayoutId id="2147483729" r:id="rId5"/>
    <p:sldLayoutId id="2147483730" r:id="rId6"/>
    <p:sldLayoutId id="2147483745" r:id="rId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2">
              <a:lumMod val="75000"/>
            </a:schemeClr>
          </a:solidFill>
          <a:latin typeface="+mj-lt"/>
          <a:ea typeface="ＭＳ Ｐゴシック" charset="-128"/>
          <a:cs typeface="Trebuchet M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A641B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ＭＳ Ｐゴシック" charset="-128"/>
          <a:cs typeface="Verdana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896D"/>
        </a:buClr>
        <a:buChar char="–"/>
        <a:defRPr sz="2400">
          <a:solidFill>
            <a:schemeClr val="tx1"/>
          </a:solidFill>
          <a:latin typeface="+mn-lt"/>
          <a:ea typeface="ＭＳ Ｐゴシック" charset="-128"/>
          <a:cs typeface="Verdan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896D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  <a:cs typeface="Verdan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ＭＳ Ｐゴシック" charset="-128"/>
          <a:cs typeface="Verdan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A641B"/>
        </a:buClr>
        <a:buChar char="»"/>
        <a:defRPr sz="1600">
          <a:solidFill>
            <a:schemeClr val="tx1"/>
          </a:solidFill>
          <a:latin typeface="+mn-lt"/>
          <a:ea typeface="ＭＳ Ｐゴシック" charset="-128"/>
          <a:cs typeface="Verdan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371600"/>
            <a:ext cx="79248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514600"/>
            <a:ext cx="7924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43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>
              <a:lumMod val="75000"/>
            </a:schemeClr>
          </a:solidFill>
          <a:latin typeface="+mj-lt"/>
          <a:ea typeface="ＭＳ Ｐゴシック" charset="-128"/>
          <a:cs typeface="Trebuchet M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A641B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ＭＳ Ｐゴシック" charset="-128"/>
          <a:cs typeface="Verdana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896D"/>
        </a:buClr>
        <a:buChar char="–"/>
        <a:defRPr sz="2400">
          <a:solidFill>
            <a:schemeClr val="tx1"/>
          </a:solidFill>
          <a:latin typeface="+mn-lt"/>
          <a:ea typeface="ＭＳ Ｐゴシック" charset="-128"/>
          <a:cs typeface="Verdan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896D"/>
        </a:buClr>
        <a:buChar char="•"/>
        <a:defRPr sz="2000">
          <a:solidFill>
            <a:schemeClr val="tx1"/>
          </a:solidFill>
          <a:latin typeface="+mn-lt"/>
          <a:ea typeface="ＭＳ Ｐゴシック" charset="-128"/>
          <a:cs typeface="Verdan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ＭＳ Ｐゴシック" charset="-128"/>
          <a:cs typeface="Verdan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A641B"/>
        </a:buClr>
        <a:buChar char="»"/>
        <a:defRPr sz="1600">
          <a:solidFill>
            <a:schemeClr val="tx1"/>
          </a:solidFill>
          <a:latin typeface="+mn-lt"/>
          <a:ea typeface="ＭＳ Ｐゴシック" charset="-128"/>
          <a:cs typeface="Verdan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liere-cardiogen.fr/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10171" y="2312876"/>
            <a:ext cx="5943600" cy="1844824"/>
          </a:xfrm>
        </p:spPr>
        <p:txBody>
          <a:bodyPr>
            <a:noAutofit/>
          </a:bodyPr>
          <a:lstStyle/>
          <a:p>
            <a:r>
              <a:rPr lang="fr-FR" sz="4400" dirty="0"/>
              <a:t>Plan France Médecine génomique 2025</a:t>
            </a:r>
            <a:br>
              <a:rPr lang="fr-FR" sz="4400" dirty="0"/>
            </a:br>
            <a:br>
              <a:rPr lang="fr-FR" sz="4400" dirty="0"/>
            </a:br>
            <a:br>
              <a:rPr lang="fr-FR" sz="4400" dirty="0"/>
            </a:br>
            <a:br>
              <a:rPr lang="fr-FR" sz="4400" dirty="0"/>
            </a:br>
            <a:br>
              <a:rPr lang="fr-FR" sz="4400" dirty="0"/>
            </a:br>
            <a:r>
              <a:rPr lang="fr-FR" sz="1800" dirty="0"/>
              <a:t>7 au 10 janvier 2020</a:t>
            </a:r>
            <a:endParaRPr lang="en-US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A67CDC84-819A-E042-A24B-5E3C3804805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6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t>2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51620" y="692696"/>
            <a:ext cx="5750240" cy="828092"/>
          </a:xfrm>
        </p:spPr>
        <p:txBody>
          <a:bodyPr/>
          <a:lstStyle/>
          <a:p>
            <a:pPr algn="ctr"/>
            <a:r>
              <a:rPr lang="fr-FR" sz="2000" dirty="0"/>
              <a:t>Nom de la pré-indication : </a:t>
            </a:r>
            <a:r>
              <a:rPr lang="fr-FR" sz="2000" b="1" i="1" dirty="0">
                <a:solidFill>
                  <a:srgbClr val="0070C0"/>
                </a:solidFill>
              </a:rPr>
              <a:t>Cardiomyopathies familiales 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6" name="Titre 4"/>
          <p:cNvSpPr txBox="1">
            <a:spLocks/>
          </p:cNvSpPr>
          <p:nvPr/>
        </p:nvSpPr>
        <p:spPr bwMode="auto">
          <a:xfrm>
            <a:off x="503548" y="3176972"/>
            <a:ext cx="8208912" cy="2988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2">
                    <a:lumMod val="75000"/>
                  </a:schemeClr>
                </a:solidFill>
                <a:latin typeface="+mj-lt"/>
                <a:ea typeface="ＭＳ Ｐゴシック" charset="-128"/>
                <a:cs typeface="Trebuchet M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9pPr>
          </a:lstStyle>
          <a:p>
            <a:pPr algn="ctr"/>
            <a:r>
              <a:rPr lang="fr-FR" sz="2000" kern="0" dirty="0"/>
              <a:t>Texte de présentation de la pré-indication </a:t>
            </a:r>
            <a:r>
              <a:rPr lang="fr-FR" sz="1200" kern="0" dirty="0"/>
              <a:t>(500 caractères max):</a:t>
            </a:r>
          </a:p>
          <a:p>
            <a:pPr algn="ctr"/>
            <a:endParaRPr lang="fr-FR" sz="2000" kern="0" dirty="0"/>
          </a:p>
          <a:p>
            <a:pPr algn="ctr"/>
            <a:r>
              <a:rPr lang="fr-FR" sz="1600" b="1" dirty="0">
                <a:solidFill>
                  <a:schemeClr val="bg1">
                    <a:lumMod val="50000"/>
                  </a:schemeClr>
                </a:solidFill>
              </a:rPr>
              <a:t>Les cardiomyopathies constituent des causes majeures d’insuffisance cardiaque et de mort subite chez le sujet jeune.</a:t>
            </a:r>
          </a:p>
          <a:p>
            <a:pPr algn="ctr"/>
            <a:r>
              <a:rPr lang="fr-FR" sz="1600" b="1" dirty="0">
                <a:solidFill>
                  <a:schemeClr val="bg1">
                    <a:lumMod val="50000"/>
                  </a:schemeClr>
                </a:solidFill>
              </a:rPr>
              <a:t>Ces maladies du myocarde sont fréquemment d’origine génétique avec une transmission le plus souvent autosomique dominante, et plus de 70 gènes impliqués. </a:t>
            </a:r>
          </a:p>
          <a:p>
            <a:pPr algn="ctr"/>
            <a:r>
              <a:rPr lang="fr-FR" sz="1600" b="1" dirty="0">
                <a:solidFill>
                  <a:schemeClr val="bg1">
                    <a:lumMod val="50000"/>
                  </a:schemeClr>
                </a:solidFill>
              </a:rPr>
              <a:t>Après analyse par panel large, environ 50% des familles restent en impasse diagnostique.</a:t>
            </a:r>
          </a:p>
          <a:p>
            <a:pPr algn="ctr"/>
            <a:r>
              <a:rPr lang="fr-FR" sz="1100" b="1" i="1" dirty="0">
                <a:solidFill>
                  <a:schemeClr val="bg1">
                    <a:lumMod val="50000"/>
                  </a:schemeClr>
                </a:solidFill>
              </a:rPr>
              <a:t>(Richard, Ader &amp; Charron, Cardiomyopathies héréditaires. EMC Cardiologie 2018;13(3):1-19).</a:t>
            </a:r>
            <a:r>
              <a:rPr lang="fr-FR" sz="11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algn="ctr"/>
            <a:endParaRPr lang="fr-FR" sz="1200" b="1" kern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itre 4"/>
          <p:cNvSpPr txBox="1">
            <a:spLocks/>
          </p:cNvSpPr>
          <p:nvPr/>
        </p:nvSpPr>
        <p:spPr bwMode="auto">
          <a:xfrm>
            <a:off x="719572" y="1520788"/>
            <a:ext cx="8208912" cy="104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2">
                    <a:lumMod val="75000"/>
                  </a:schemeClr>
                </a:solidFill>
                <a:latin typeface="+mj-lt"/>
                <a:ea typeface="ＭＳ Ｐゴシック" charset="-128"/>
                <a:cs typeface="Trebuchet M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9pPr>
          </a:lstStyle>
          <a:p>
            <a:r>
              <a:rPr lang="fr-FR" sz="2000" kern="0" dirty="0"/>
              <a:t>Nom de la filière : </a:t>
            </a:r>
            <a:r>
              <a:rPr lang="fr-FR" sz="2000" kern="0" dirty="0">
                <a:solidFill>
                  <a:schemeClr val="bg1">
                    <a:lumMod val="50000"/>
                  </a:schemeClr>
                </a:solidFill>
              </a:rPr>
              <a:t>CARDIOGEN</a:t>
            </a:r>
          </a:p>
          <a:p>
            <a:r>
              <a:rPr lang="fr-FR" sz="2000" kern="0" dirty="0"/>
              <a:t>Référent clinicien :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CHARRON Philippe &amp; GANDJBAKHCH Estelle</a:t>
            </a:r>
            <a:endParaRPr lang="fr-FR" sz="2000" kern="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sz="2000" kern="0" dirty="0"/>
              <a:t>Référent biologiste :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RICHARD Pascale</a:t>
            </a:r>
            <a:endParaRPr lang="fr-FR" sz="20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53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itre 4"/>
          <p:cNvSpPr txBox="1">
            <a:spLocks/>
          </p:cNvSpPr>
          <p:nvPr/>
        </p:nvSpPr>
        <p:spPr bwMode="auto">
          <a:xfrm>
            <a:off x="287524" y="724980"/>
            <a:ext cx="57502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2">
                    <a:lumMod val="75000"/>
                  </a:schemeClr>
                </a:solidFill>
                <a:latin typeface="+mj-lt"/>
                <a:ea typeface="ＭＳ Ｐゴシック" charset="-128"/>
                <a:cs typeface="Trebuchet M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9pPr>
          </a:lstStyle>
          <a:p>
            <a:r>
              <a:rPr lang="fr-FR" sz="2000" kern="0" dirty="0"/>
              <a:t>RCP d’amont </a:t>
            </a:r>
            <a:br>
              <a:rPr lang="fr-FR" sz="2000" kern="0" dirty="0"/>
            </a:br>
            <a:endParaRPr lang="fr-FR" sz="2000" kern="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914400"/>
              </p:ext>
            </p:extLst>
          </p:nvPr>
        </p:nvGraphicFramePr>
        <p:xfrm>
          <a:off x="609600" y="2384884"/>
          <a:ext cx="7924800" cy="46024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424848039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25026601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3488452547"/>
                    </a:ext>
                  </a:extLst>
                </a:gridCol>
                <a:gridCol w="3424300">
                  <a:extLst>
                    <a:ext uri="{9D8B030D-6E8A-4147-A177-3AD203B41FA5}">
                      <a16:colId xmlns:a16="http://schemas.microsoft.com/office/drawing/2014/main" val="96568911"/>
                    </a:ext>
                  </a:extLst>
                </a:gridCol>
              </a:tblGrid>
              <a:tr h="620008">
                <a:tc>
                  <a:txBody>
                    <a:bodyPr/>
                    <a:lstStyle/>
                    <a:p>
                      <a:r>
                        <a:rPr lang="fr-FR" dirty="0"/>
                        <a:t>RCP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Type de la RCP (nationale, régionale,</a:t>
                      </a:r>
                      <a:r>
                        <a:rPr lang="fr-FR" baseline="0" dirty="0"/>
                        <a:t> locale…)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Ville du coordinateur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Nom, prénom, et mail du</a:t>
                      </a:r>
                      <a:r>
                        <a:rPr lang="fr-FR" baseline="0" dirty="0"/>
                        <a:t> contact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6200"/>
                  </a:ext>
                </a:extLst>
              </a:tr>
              <a:tr h="62000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Semi-national </a:t>
                      </a:r>
                      <a:r>
                        <a:rPr lang="fr-FR" sz="1600" dirty="0"/>
                        <a:t>(Nord-Ouest/</a:t>
                      </a:r>
                      <a:r>
                        <a:rPr lang="fr-FR" sz="1600" dirty="0" err="1"/>
                        <a:t>SeqOIA</a:t>
                      </a:r>
                      <a:r>
                        <a:rPr lang="fr-FR" sz="1600" dirty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Pascal De Groote (cardiologue) et Luisa Marsili (généticienne)</a:t>
                      </a:r>
                    </a:p>
                    <a:p>
                      <a:r>
                        <a:rPr lang="fr-FR" sz="1200" dirty="0"/>
                        <a:t>pascal.degroote@chru-lille.fr</a:t>
                      </a:r>
                    </a:p>
                    <a:p>
                      <a:r>
                        <a:rPr lang="fr-FR" sz="1200" dirty="0"/>
                        <a:t>luisa.marsili@chru-lille.fr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831526"/>
                  </a:ext>
                </a:extLst>
              </a:tr>
              <a:tr h="620008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Semi-national </a:t>
                      </a:r>
                      <a:r>
                        <a:rPr lang="fr-FR" sz="1600" b="0" dirty="0"/>
                        <a:t>(Sud-Est/</a:t>
                      </a:r>
                      <a:r>
                        <a:rPr lang="fr-FR" sz="1600" b="0" dirty="0" err="1"/>
                        <a:t>Auragen</a:t>
                      </a:r>
                      <a:r>
                        <a:rPr lang="fr-FR" sz="1600" b="0" dirty="0"/>
                        <a:t>)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Bordeaux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Patricia Réant (cardiologue) et Caroline </a:t>
                      </a:r>
                      <a:r>
                        <a:rPr lang="fr-FR" sz="16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Rooryck</a:t>
                      </a:r>
                      <a:r>
                        <a:rPr lang="fr-FR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Thambo</a:t>
                      </a:r>
                      <a:r>
                        <a:rPr lang="fr-FR" sz="1600"/>
                        <a:t> </a:t>
                      </a:r>
                      <a:r>
                        <a:rPr lang="fr-FR" sz="1600" dirty="0"/>
                        <a:t>(généticienne)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patricia.reant@chu-bordeaux.fr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caroline.rooryck-thambo@chu-bordeaux.fr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884337"/>
                  </a:ext>
                </a:extLst>
              </a:tr>
              <a:tr h="6200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Coordination nationale </a:t>
                      </a:r>
                      <a:r>
                        <a:rPr lang="fr-FR" sz="1200" dirty="0"/>
                        <a:t>(homogénéise et supervise les RCP 1 &amp; 2)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Paris </a:t>
                      </a:r>
                      <a:r>
                        <a:rPr lang="fr-FR" sz="1600" dirty="0"/>
                        <a:t>(hôpital Pitié-Salpêtrière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Philippe Charron, Estelle </a:t>
                      </a:r>
                      <a:r>
                        <a:rPr lang="fr-FR" sz="1600" dirty="0" err="1"/>
                        <a:t>Gandjbakhch</a:t>
                      </a:r>
                      <a:r>
                        <a:rPr lang="fr-FR" sz="1600" dirty="0"/>
                        <a:t> et Pascale Richard</a:t>
                      </a:r>
                    </a:p>
                    <a:p>
                      <a:r>
                        <a:rPr lang="fr-FR" sz="1200" dirty="0"/>
                        <a:t>philippe.charron@aphp.fr</a:t>
                      </a:r>
                    </a:p>
                    <a:p>
                      <a:r>
                        <a:rPr lang="fr-FR" sz="1200" dirty="0"/>
                        <a:t>estelle.gandjbakhch@aphp.fr</a:t>
                      </a:r>
                    </a:p>
                    <a:p>
                      <a:r>
                        <a:rPr lang="fr-FR" sz="1200" dirty="0"/>
                        <a:t>pascale.richard@aphp.fr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507983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12" y="383944"/>
            <a:ext cx="5216720" cy="1810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85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t>4</a:t>
            </a:fld>
            <a:endParaRPr lang="fr-FR"/>
          </a:p>
        </p:txBody>
      </p:sp>
      <p:sp>
        <p:nvSpPr>
          <p:cNvPr id="6" name="Titre 4"/>
          <p:cNvSpPr txBox="1">
            <a:spLocks/>
          </p:cNvSpPr>
          <p:nvPr/>
        </p:nvSpPr>
        <p:spPr bwMode="auto">
          <a:xfrm>
            <a:off x="1691680" y="728700"/>
            <a:ext cx="57502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2">
                    <a:lumMod val="75000"/>
                  </a:schemeClr>
                </a:solidFill>
                <a:latin typeface="+mj-lt"/>
                <a:ea typeface="ＭＳ Ｐゴシック" charset="-128"/>
                <a:cs typeface="Trebuchet M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9pPr>
          </a:lstStyle>
          <a:p>
            <a:pPr algn="ctr"/>
            <a:r>
              <a:rPr lang="fr-FR" sz="2000" kern="0" dirty="0"/>
              <a:t>Stratégie et arbre décisionnel</a:t>
            </a:r>
            <a:br>
              <a:rPr lang="fr-FR" sz="2000" kern="0" dirty="0"/>
            </a:br>
            <a:endParaRPr lang="fr-FR" sz="2000" kern="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F86FD01-F730-4AB5-A1BF-10B5AC35CA87}"/>
              </a:ext>
            </a:extLst>
          </p:cNvPr>
          <p:cNvSpPr txBox="1"/>
          <p:nvPr/>
        </p:nvSpPr>
        <p:spPr>
          <a:xfrm>
            <a:off x="107504" y="4725144"/>
            <a:ext cx="349238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La stratégie diagnostique a été formalisée sous forme d’arbres décisionnels dans le cadre de la Filière Nationale de Santé CARDIOGEN </a:t>
            </a:r>
          </a:p>
          <a:p>
            <a:r>
              <a:rPr lang="fr-FR" sz="1100" dirty="0"/>
              <a:t>(et transmis/endossés par ANPGM 030)</a:t>
            </a:r>
          </a:p>
          <a:p>
            <a:endParaRPr lang="fr-FR" sz="11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35CAC9D-08AB-498C-B711-F7AD85348617}"/>
              </a:ext>
            </a:extLst>
          </p:cNvPr>
          <p:cNvSpPr txBox="1"/>
          <p:nvPr/>
        </p:nvSpPr>
        <p:spPr>
          <a:xfrm>
            <a:off x="348915" y="1520788"/>
            <a:ext cx="878013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- Forme familiale de cardiomyopathie (au moins deux atteints vivants).</a:t>
            </a:r>
          </a:p>
          <a:p>
            <a:r>
              <a:rPr lang="fr-FR" sz="1400" i="1" dirty="0"/>
              <a:t>- Panel diagnostique négatif (niveau 1 pour CMH &amp; CVDA, niveau 2 pour les autres cardiomyopathies). La réalisation et l’exclusion des panels en amont reste nécessaire de par leur rendement diagnostique important.</a:t>
            </a:r>
          </a:p>
          <a:p>
            <a:r>
              <a:rPr lang="fr-FR" sz="1400" i="1" dirty="0"/>
              <a:t>- Le séquençage très haut débit (STHD) est ensuite décidé en réunion de concertation pluridisciplinaire (RCP).</a:t>
            </a:r>
            <a:endParaRPr lang="fr-FR" sz="1400" dirty="0"/>
          </a:p>
          <a:p>
            <a:endParaRPr lang="fr-FR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893" y="2939464"/>
            <a:ext cx="5161612" cy="315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338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t>5</a:t>
            </a:fld>
            <a:endParaRPr lang="fr-FR"/>
          </a:p>
        </p:txBody>
      </p:sp>
      <p:sp>
        <p:nvSpPr>
          <p:cNvPr id="5" name="Titre 4"/>
          <p:cNvSpPr txBox="1">
            <a:spLocks/>
          </p:cNvSpPr>
          <p:nvPr/>
        </p:nvSpPr>
        <p:spPr bwMode="auto">
          <a:xfrm>
            <a:off x="323528" y="620688"/>
            <a:ext cx="8532948" cy="1620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2">
                    <a:lumMod val="75000"/>
                  </a:schemeClr>
                </a:solidFill>
                <a:latin typeface="+mj-lt"/>
                <a:ea typeface="ＭＳ Ｐゴシック" charset="-128"/>
                <a:cs typeface="Trebuchet M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charset="0"/>
              </a:defRPr>
            </a:lvl9pPr>
          </a:lstStyle>
          <a:p>
            <a:pPr algn="ctr"/>
            <a:r>
              <a:rPr lang="fr-FR" sz="2000" kern="0" dirty="0"/>
              <a:t>Critères avant d’envisager une discussion en RCP: </a:t>
            </a:r>
          </a:p>
          <a:p>
            <a:pPr algn="ctr"/>
            <a:endParaRPr lang="fr-FR" sz="2000" kern="0" dirty="0"/>
          </a:p>
          <a:p>
            <a:pPr algn="ctr"/>
            <a:r>
              <a:rPr lang="fr-FR" sz="1600" i="1" kern="0" dirty="0"/>
              <a:t>Cliniques, autres critères phénotypiques, âge, imagerie, autres examens paracliniques, biologiques (si marqueurs biologiques, précisez lesquels), génétiques (précisez lesquels), antécédents familiaux… </a:t>
            </a:r>
          </a:p>
          <a:p>
            <a:pPr algn="ctr"/>
            <a:br>
              <a:rPr lang="fr-FR" sz="2000" kern="0" dirty="0"/>
            </a:br>
            <a:endParaRPr lang="fr-FR" sz="2000" kern="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B78B5A0-2161-4850-A610-116C86651553}"/>
              </a:ext>
            </a:extLst>
          </p:cNvPr>
          <p:cNvSpPr txBox="1"/>
          <p:nvPr/>
        </p:nvSpPr>
        <p:spPr>
          <a:xfrm>
            <a:off x="273768" y="2456892"/>
            <a:ext cx="878013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1600" i="1" dirty="0"/>
              <a:t>Forme familiale de cardiomyopathie (au moins deux atteints vivants): cardiomyopathie dilatée (CMD) ou  hypertrophique (CMH) ou ventriculaire droite (CVDA) ou restrictive (CMR) ou Non compaction du VG (NCVG)</a:t>
            </a:r>
          </a:p>
          <a:p>
            <a:pPr marL="285750" indent="-285750">
              <a:buFontTx/>
              <a:buChar char="-"/>
            </a:pPr>
            <a:r>
              <a:rPr lang="fr-FR" sz="1600" i="1" dirty="0"/>
              <a:t>Inclusion possible de 3 ou 4 sujets vivants de la famille incluant au moins 2 atteints avec cardiomyopathie (configuration variable avec possibilité d’inclure de 2 à 4 atteints, sujet sain possible si  est parent non transmetteur ou si autre apparenté avec échocardiographie normale et âgé d’au moins 50 ans)</a:t>
            </a:r>
          </a:p>
          <a:p>
            <a:pPr marL="285750" indent="-285750">
              <a:buFontTx/>
              <a:buChar char="-"/>
            </a:pPr>
            <a:r>
              <a:rPr lang="fr-FR" sz="1600" i="1" dirty="0"/>
              <a:t>Données disponibles pour les sujets atteints: histoire clinique, </a:t>
            </a:r>
            <a:r>
              <a:rPr lang="fr-FR" sz="1600" i="1" dirty="0" err="1"/>
              <a:t>co-morbidités</a:t>
            </a:r>
            <a:r>
              <a:rPr lang="fr-FR" sz="1600" i="1" dirty="0"/>
              <a:t> ne rendant pas compte de la maladie (HTA pour CMH, coronaropathie pour CMD </a:t>
            </a:r>
            <a:r>
              <a:rPr lang="fr-FR" sz="1600" i="1" dirty="0" err="1"/>
              <a:t>etc</a:t>
            </a:r>
            <a:r>
              <a:rPr lang="fr-FR" sz="1600" i="1" dirty="0"/>
              <a:t>), CR échocardiographie (et IRM si disponible), critères diagnostiques usuels présents</a:t>
            </a:r>
          </a:p>
          <a:p>
            <a:pPr marL="285750" indent="-285750">
              <a:buFontTx/>
              <a:buChar char="-"/>
            </a:pPr>
            <a:r>
              <a:rPr lang="fr-FR" sz="1600" i="1" dirty="0"/>
              <a:t>Panel diagnostique négatif (niveau 1 pour CMH &amp; CVDA, niveau 2 pour les autres cardiomyopathies). </a:t>
            </a:r>
          </a:p>
          <a:p>
            <a:pPr marL="285750" indent="-285750">
              <a:buFontTx/>
              <a:buChar char="-"/>
            </a:pPr>
            <a:r>
              <a:rPr lang="fr-FR" sz="1600" i="1" dirty="0"/>
              <a:t>Inclusion envisageable (consultation &amp; prélèvement sanguin) dans l’un des centres de compétence ou de référence de la Filière nationale </a:t>
            </a:r>
            <a:r>
              <a:rPr lang="fr-FR" sz="1600" i="1" dirty="0" err="1"/>
              <a:t>Cardiogen</a:t>
            </a:r>
            <a:r>
              <a:rPr lang="fr-FR" sz="1600" i="1" dirty="0"/>
              <a:t> (</a:t>
            </a:r>
            <a:r>
              <a:rPr lang="fr-FR" sz="1600" i="1" dirty="0">
                <a:hlinkClick r:id="rId2"/>
              </a:rPr>
              <a:t>www.filiere-cardiogen.fr</a:t>
            </a:r>
            <a:r>
              <a:rPr lang="fr-FR" sz="1600" i="1" dirty="0"/>
              <a:t>)</a:t>
            </a:r>
          </a:p>
          <a:p>
            <a:pPr marL="285750" indent="-285750">
              <a:buFontTx/>
              <a:buChar char="-"/>
            </a:pPr>
            <a:r>
              <a:rPr lang="fr-FR" sz="1600" i="1" dirty="0"/>
              <a:t>En cas de famille incluable merci de contacter l’un des responsables RCP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951803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3279576"/>
            <a:ext cx="8382000" cy="615553"/>
          </a:xfrm>
        </p:spPr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4A8A302-4479-4582-AFC4-53DB3AB68DF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608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MG2025">
  <a:themeElements>
    <a:clrScheme name="Style FRANCE MEDECINE GENOMIQUE">
      <a:dk1>
        <a:srgbClr val="4D4D4D"/>
      </a:dk1>
      <a:lt1>
        <a:srgbClr val="FFFFFF"/>
      </a:lt1>
      <a:dk2>
        <a:srgbClr val="C3B5CD"/>
      </a:dk2>
      <a:lt2>
        <a:srgbClr val="733689"/>
      </a:lt2>
      <a:accent1>
        <a:srgbClr val="2D95B8"/>
      </a:accent1>
      <a:accent2>
        <a:srgbClr val="EEA420"/>
      </a:accent2>
      <a:accent3>
        <a:srgbClr val="FFFFFF"/>
      </a:accent3>
      <a:accent4>
        <a:srgbClr val="DA4C95"/>
      </a:accent4>
      <a:accent5>
        <a:srgbClr val="3D1E3E"/>
      </a:accent5>
      <a:accent6>
        <a:srgbClr val="15808D"/>
      </a:accent6>
      <a:hlink>
        <a:srgbClr val="8F4594"/>
      </a:hlink>
      <a:folHlink>
        <a:srgbClr val="DA4C95"/>
      </a:folHlink>
    </a:clrScheme>
    <a:fontScheme name="Personnalisé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35AEE3"/>
        </a:accent1>
        <a:accent2>
          <a:srgbClr val="FCB13C"/>
        </a:accent2>
        <a:accent3>
          <a:srgbClr val="FFFFFF"/>
        </a:accent3>
        <a:accent4>
          <a:srgbClr val="404040"/>
        </a:accent4>
        <a:accent5>
          <a:srgbClr val="AED3EF"/>
        </a:accent5>
        <a:accent6>
          <a:srgbClr val="E4A035"/>
        </a:accent6>
        <a:hlink>
          <a:srgbClr val="F15F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2994CC"/>
        </a:accent1>
        <a:accent2>
          <a:srgbClr val="2E9FD7"/>
        </a:accent2>
        <a:accent3>
          <a:srgbClr val="FFFFFF"/>
        </a:accent3>
        <a:accent4>
          <a:srgbClr val="404040"/>
        </a:accent4>
        <a:accent5>
          <a:srgbClr val="ACC8E2"/>
        </a:accent5>
        <a:accent6>
          <a:srgbClr val="2990C3"/>
        </a:accent6>
        <a:hlink>
          <a:srgbClr val="35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F15F23"/>
        </a:lt2>
        <a:accent1>
          <a:srgbClr val="F47D2B"/>
        </a:accent1>
        <a:accent2>
          <a:srgbClr val="F69230"/>
        </a:accent2>
        <a:accent3>
          <a:srgbClr val="FFFFFF"/>
        </a:accent3>
        <a:accent4>
          <a:srgbClr val="404040"/>
        </a:accent4>
        <a:accent5>
          <a:srgbClr val="F8BFAC"/>
        </a:accent5>
        <a:accent6>
          <a:srgbClr val="DF842A"/>
        </a:accent6>
        <a:hlink>
          <a:srgbClr val="FCB13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ultipli">
  <a:themeElements>
    <a:clrScheme name="Style FRANCE MEDECINE GENOMIQUE">
      <a:dk1>
        <a:srgbClr val="4D4D4D"/>
      </a:dk1>
      <a:lt1>
        <a:srgbClr val="FFFFFF"/>
      </a:lt1>
      <a:dk2>
        <a:srgbClr val="C3B5CD"/>
      </a:dk2>
      <a:lt2>
        <a:srgbClr val="733689"/>
      </a:lt2>
      <a:accent1>
        <a:srgbClr val="2D95B8"/>
      </a:accent1>
      <a:accent2>
        <a:srgbClr val="EEA420"/>
      </a:accent2>
      <a:accent3>
        <a:srgbClr val="FFFFFF"/>
      </a:accent3>
      <a:accent4>
        <a:srgbClr val="DA4C95"/>
      </a:accent4>
      <a:accent5>
        <a:srgbClr val="3D1E3E"/>
      </a:accent5>
      <a:accent6>
        <a:srgbClr val="15808D"/>
      </a:accent6>
      <a:hlink>
        <a:srgbClr val="8F4594"/>
      </a:hlink>
      <a:folHlink>
        <a:srgbClr val="DA4C95"/>
      </a:folHlink>
    </a:clrScheme>
    <a:fontScheme name="Personnalisé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35AEE3"/>
        </a:accent1>
        <a:accent2>
          <a:srgbClr val="FCB13C"/>
        </a:accent2>
        <a:accent3>
          <a:srgbClr val="FFFFFF"/>
        </a:accent3>
        <a:accent4>
          <a:srgbClr val="404040"/>
        </a:accent4>
        <a:accent5>
          <a:srgbClr val="AED3EF"/>
        </a:accent5>
        <a:accent6>
          <a:srgbClr val="E4A035"/>
        </a:accent6>
        <a:hlink>
          <a:srgbClr val="F15F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2994CC"/>
        </a:accent1>
        <a:accent2>
          <a:srgbClr val="2E9FD7"/>
        </a:accent2>
        <a:accent3>
          <a:srgbClr val="FFFFFF"/>
        </a:accent3>
        <a:accent4>
          <a:srgbClr val="404040"/>
        </a:accent4>
        <a:accent5>
          <a:srgbClr val="ACC8E2"/>
        </a:accent5>
        <a:accent6>
          <a:srgbClr val="2990C3"/>
        </a:accent6>
        <a:hlink>
          <a:srgbClr val="35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F15F23"/>
        </a:lt2>
        <a:accent1>
          <a:srgbClr val="F47D2B"/>
        </a:accent1>
        <a:accent2>
          <a:srgbClr val="F69230"/>
        </a:accent2>
        <a:accent3>
          <a:srgbClr val="FFFFFF"/>
        </a:accent3>
        <a:accent4>
          <a:srgbClr val="404040"/>
        </a:accent4>
        <a:accent5>
          <a:srgbClr val="F8BFAC"/>
        </a:accent5>
        <a:accent6>
          <a:srgbClr val="DF842A"/>
        </a:accent6>
        <a:hlink>
          <a:srgbClr val="FCB13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aviesan</Template>
  <TotalTime>31096</TotalTime>
  <Words>703</Words>
  <Application>Microsoft Macintosh PowerPoint</Application>
  <PresentationFormat>Affichage à l'écran (4:3)</PresentationFormat>
  <Paragraphs>62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Microsoft Sans Serif</vt:lpstr>
      <vt:lpstr>Trebuchet MS</vt:lpstr>
      <vt:lpstr>Verdana</vt:lpstr>
      <vt:lpstr>Wingdings</vt:lpstr>
      <vt:lpstr>Clarté</vt:lpstr>
      <vt:lpstr>FMG2025</vt:lpstr>
      <vt:lpstr>Multipli</vt:lpstr>
      <vt:lpstr>Plan France Médecine génomique 2025     7 au 10 janvier 2020</vt:lpstr>
      <vt:lpstr>Nom de la pré-indication : Cardiomyopathies familiales </vt:lpstr>
      <vt:lpstr>Présentation PowerPoint</vt:lpstr>
      <vt:lpstr>Présentation PowerPoint</vt:lpstr>
      <vt:lpstr>Présentation PowerPoint</vt:lpstr>
      <vt:lpstr>Merci de votre attention</vt:lpstr>
    </vt:vector>
  </TitlesOfParts>
  <Company>Inserm Transfert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Nathalie Manaud</dc:creator>
  <cp:keywords>Plan France médecine génomique 2025</cp:keywords>
  <cp:lastModifiedBy>lisa lalouette</cp:lastModifiedBy>
  <cp:revision>932</cp:revision>
  <cp:lastPrinted>2019-10-14T15:25:31Z</cp:lastPrinted>
  <dcterms:created xsi:type="dcterms:W3CDTF">2017-02-27T06:32:33Z</dcterms:created>
  <dcterms:modified xsi:type="dcterms:W3CDTF">2020-06-04T10:32:13Z</dcterms:modified>
</cp:coreProperties>
</file>