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  <p:sldMasterId id="2147483725" r:id="rId2"/>
    <p:sldMasterId id="2147483733" r:id="rId3"/>
  </p:sldMasterIdLst>
  <p:notesMasterIdLst>
    <p:notesMasterId r:id="rId9"/>
  </p:notesMasterIdLst>
  <p:handoutMasterIdLst>
    <p:handoutMasterId r:id="rId10"/>
  </p:handoutMasterIdLst>
  <p:sldIdLst>
    <p:sldId id="795" r:id="rId4"/>
    <p:sldId id="2117" r:id="rId5"/>
    <p:sldId id="2119" r:id="rId6"/>
    <p:sldId id="2121" r:id="rId7"/>
    <p:sldId id="2120" r:id="rId8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31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ath" initials="N" lastIdx="1" clrIdx="0"/>
  <p:cmAuthor id="1" name="Anna" initials="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660066"/>
    <a:srgbClr val="F79646"/>
    <a:srgbClr val="BDD7EE"/>
    <a:srgbClr val="CCECFF"/>
    <a:srgbClr val="99CCFF"/>
    <a:srgbClr val="D7CFE4"/>
    <a:srgbClr val="FF9966"/>
    <a:srgbClr val="FF505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43" autoAdjust="0"/>
    <p:restoredTop sz="67539" autoAdjust="0"/>
  </p:normalViewPr>
  <p:slideViewPr>
    <p:cSldViewPr>
      <p:cViewPr>
        <p:scale>
          <a:sx n="103" d="100"/>
          <a:sy n="103" d="100"/>
        </p:scale>
        <p:origin x="-1854" y="-756"/>
      </p:cViewPr>
      <p:guideLst>
        <p:guide orient="horz" pos="2160"/>
        <p:guide pos="2313"/>
      </p:guideLst>
    </p:cSldViewPr>
  </p:slideViewPr>
  <p:outlineViewPr>
    <p:cViewPr>
      <p:scale>
        <a:sx n="33" d="100"/>
        <a:sy n="33" d="100"/>
      </p:scale>
      <p:origin x="0" y="8262"/>
    </p:cViewPr>
  </p:outlineViewPr>
  <p:notesTextViewPr>
    <p:cViewPr>
      <p:scale>
        <a:sx n="95" d="100"/>
        <a:sy n="95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36" y="-84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82FB0-60C2-4D08-AA62-1E6700023EEC}" type="datetimeFigureOut">
              <a:rPr lang="fr-FR" smtClean="0"/>
              <a:pPr/>
              <a:t>26/03/2021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49E8A7-C9F9-4A65-9793-5B422253F52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0865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D9DC6-A22C-438E-AC6C-56B6E8380400}" type="datetimeFigureOut">
              <a:rPr lang="fr-FR" smtClean="0"/>
              <a:pPr/>
              <a:t>26/03/2021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051D2-290C-4C7A-A05D-24EB323BAAC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902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Dear colleagues, it is real pleasure for me to be here today and I would like to thank Doctor </a:t>
            </a:r>
            <a:r>
              <a:rPr lang="fr-FR" dirty="0"/>
              <a:t>Michael </a:t>
            </a:r>
            <a:r>
              <a:rPr lang="fr-FR" dirty="0" err="1"/>
              <a:t>Krawczak</a:t>
            </a:r>
            <a:r>
              <a:rPr lang="fr-FR" dirty="0"/>
              <a:t> and </a:t>
            </a:r>
            <a:r>
              <a:rPr lang="fr-FR" dirty="0" err="1"/>
              <a:t>his</a:t>
            </a:r>
            <a:r>
              <a:rPr lang="fr-FR" dirty="0"/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German colleagues for the opportunity to present the French Plan for Genomic Medicine 2025.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French Plan for Genomic Medicine 2025 was commissioned by the French Prime Minister in 2015 and implemented </a:t>
            </a:r>
            <a:r>
              <a:rPr lang="fr-F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 in 2016,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by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French National Alliance for Life Sciences and </a:t>
            </a:r>
            <a:r>
              <a:rPr lang="fr-FR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Health</a:t>
            </a:r>
            <a:r>
              <a:rPr lang="fr-F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fr-F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</a:t>
            </a:r>
            <a:r>
              <a:rPr lang="fr-F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call AVIESAN.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E6924-2098-4257-84F3-763229A38A57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3425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3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9.png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9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9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9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b="1" cap="all" baseline="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A302-4479-4582-AFC4-53DB3AB68DF4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373216"/>
            <a:ext cx="2960209" cy="931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807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0" y="6743892"/>
            <a:ext cx="9144000" cy="114108"/>
          </a:xfrm>
          <a:prstGeom prst="rect">
            <a:avLst/>
          </a:prstGeom>
          <a:solidFill>
            <a:srgbClr val="C3B5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180000" rIns="0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440" y="6446837"/>
            <a:ext cx="61156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50" b="1">
                <a:solidFill>
                  <a:srgbClr val="660066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fld id="{A67CDC84-819A-E042-A24B-5E3C38048050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cxnSp>
        <p:nvCxnSpPr>
          <p:cNvPr id="6" name="Connecteur droit 5"/>
          <p:cNvCxnSpPr/>
          <p:nvPr userDrawn="1"/>
        </p:nvCxnSpPr>
        <p:spPr bwMode="auto">
          <a:xfrm>
            <a:off x="8763000" y="674528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Connecteur droit 6"/>
          <p:cNvCxnSpPr/>
          <p:nvPr userDrawn="1"/>
        </p:nvCxnSpPr>
        <p:spPr bwMode="auto">
          <a:xfrm>
            <a:off x="8763000" y="652303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6102"/>
            <a:ext cx="1057353" cy="54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2905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0" y="6743892"/>
            <a:ext cx="9144000" cy="114108"/>
          </a:xfrm>
          <a:prstGeom prst="rect">
            <a:avLst/>
          </a:prstGeom>
          <a:solidFill>
            <a:srgbClr val="C3B5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180000" rIns="0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533401"/>
            <a:ext cx="7924800" cy="807368"/>
          </a:xfrm>
        </p:spPr>
        <p:txBody>
          <a:bodyPr anchor="t"/>
          <a:lstStyle>
            <a:lvl1pPr>
              <a:defRPr sz="3200" b="1" cap="small" baseline="0">
                <a:solidFill>
                  <a:srgbClr val="EA641B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04448" y="6446837"/>
            <a:ext cx="539552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lang="en-US" sz="1050" b="1" kern="1200" smtClean="0">
                <a:solidFill>
                  <a:srgbClr val="660066"/>
                </a:solidFill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fld id="{A67CDC84-819A-E042-A24B-5E3C38048050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6" name="Connecteur droit 5"/>
          <p:cNvCxnSpPr/>
          <p:nvPr userDrawn="1"/>
        </p:nvCxnSpPr>
        <p:spPr bwMode="auto">
          <a:xfrm>
            <a:off x="8763000" y="674528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Connecteur droit 6"/>
          <p:cNvCxnSpPr/>
          <p:nvPr userDrawn="1"/>
        </p:nvCxnSpPr>
        <p:spPr bwMode="auto">
          <a:xfrm>
            <a:off x="8763000" y="652303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23" y="78673"/>
            <a:ext cx="1057353" cy="54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9145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10065"/>
            <a:ext cx="7162800" cy="792163"/>
          </a:xfrm>
        </p:spPr>
        <p:txBody>
          <a:bodyPr/>
          <a:lstStyle>
            <a:lvl1pPr>
              <a:defRPr sz="3200" b="1" cap="small" baseline="0">
                <a:solidFill>
                  <a:srgbClr val="660066"/>
                </a:solidFill>
                <a:latin typeface="Arial Black" panose="020B0A04020102020204" pitchFamily="34" charset="0"/>
                <a:cs typeface="Verdana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68444" y="6446837"/>
            <a:ext cx="575556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en-US" sz="1050" b="1" smtClean="0">
                <a:solidFill>
                  <a:srgbClr val="660066"/>
                </a:solidFill>
                <a:latin typeface="Verdana"/>
                <a:cs typeface="Verdana"/>
              </a:defRPr>
            </a:lvl1pPr>
          </a:lstStyle>
          <a:p>
            <a:pPr algn="r"/>
            <a:fld id="{A67CDC84-819A-E042-A24B-5E3C38048050}" type="slidenum">
              <a:rPr lang="fr-FR" smtClean="0"/>
              <a:pPr algn="r"/>
              <a:t>‹N°›</a:t>
            </a:fld>
            <a:endParaRPr lang="fr-FR" dirty="0"/>
          </a:p>
        </p:txBody>
      </p:sp>
      <p:cxnSp>
        <p:nvCxnSpPr>
          <p:cNvPr id="6" name="Connecteur droit 5"/>
          <p:cNvCxnSpPr/>
          <p:nvPr userDrawn="1"/>
        </p:nvCxnSpPr>
        <p:spPr bwMode="auto">
          <a:xfrm>
            <a:off x="8763000" y="674528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Connecteur droit 6"/>
          <p:cNvCxnSpPr/>
          <p:nvPr userDrawn="1"/>
        </p:nvCxnSpPr>
        <p:spPr bwMode="auto">
          <a:xfrm>
            <a:off x="8763000" y="652303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057353" cy="54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6335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5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A302-4479-4582-AFC4-53DB3AB68DF4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309320"/>
            <a:ext cx="1478757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1193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294023" y="1196752"/>
            <a:ext cx="5791200" cy="1897124"/>
          </a:xfrm>
        </p:spPr>
        <p:txBody>
          <a:bodyPr lIns="0" rIns="0" anchor="ctr"/>
          <a:lstStyle>
            <a:lvl1pPr>
              <a:defRPr sz="4000" b="1" cap="small" baseline="0">
                <a:solidFill>
                  <a:srgbClr val="660066"/>
                </a:solidFill>
                <a:latin typeface="Arial Black" panose="020B0A04020102020204" pitchFamily="34" charset="0"/>
                <a:cs typeface="Verdana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01135" y="3140968"/>
            <a:ext cx="4419600" cy="990600"/>
          </a:xfrm>
        </p:spPr>
        <p:txBody>
          <a:bodyPr lIns="0" rIns="0" anchor="ctr"/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grpSp>
        <p:nvGrpSpPr>
          <p:cNvPr id="6" name="Grouper 95"/>
          <p:cNvGrpSpPr>
            <a:grpSpLocks/>
          </p:cNvGrpSpPr>
          <p:nvPr userDrawn="1"/>
        </p:nvGrpSpPr>
        <p:grpSpPr bwMode="auto">
          <a:xfrm>
            <a:off x="342900" y="6375400"/>
            <a:ext cx="8559800" cy="398463"/>
            <a:chOff x="342900" y="6375400"/>
            <a:chExt cx="8559798" cy="398463"/>
          </a:xfrm>
        </p:grpSpPr>
        <p:grpSp>
          <p:nvGrpSpPr>
            <p:cNvPr id="7" name="Grouper 94"/>
            <p:cNvGrpSpPr>
              <a:grpSpLocks/>
            </p:cNvGrpSpPr>
            <p:nvPr userDrawn="1"/>
          </p:nvGrpSpPr>
          <p:grpSpPr bwMode="auto">
            <a:xfrm>
              <a:off x="1254125" y="6375400"/>
              <a:ext cx="7648573" cy="398463"/>
              <a:chOff x="1254125" y="6375400"/>
              <a:chExt cx="7648573" cy="398463"/>
            </a:xfrm>
          </p:grpSpPr>
          <p:grpSp>
            <p:nvGrpSpPr>
              <p:cNvPr id="10" name="Grouper 20"/>
              <p:cNvGrpSpPr>
                <a:grpSpLocks/>
              </p:cNvGrpSpPr>
              <p:nvPr userDrawn="1"/>
            </p:nvGrpSpPr>
            <p:grpSpPr bwMode="auto">
              <a:xfrm>
                <a:off x="1254125" y="6375400"/>
                <a:ext cx="4972049" cy="246063"/>
                <a:chOff x="1352417" y="5181600"/>
                <a:chExt cx="4972164" cy="246221"/>
              </a:xfrm>
            </p:grpSpPr>
            <p:pic>
              <p:nvPicPr>
                <p:cNvPr id="31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661807" y="5249333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2" name="ZoneTexte 22"/>
                <p:cNvSpPr txBox="1">
                  <a:spLocks noChangeArrowheads="1"/>
                </p:cNvSpPr>
                <p:nvPr/>
              </p:nvSpPr>
              <p:spPr bwMode="auto">
                <a:xfrm>
                  <a:off x="1352417" y="5181600"/>
                  <a:ext cx="30957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CEA</a:t>
                  </a:r>
                </a:p>
              </p:txBody>
            </p:sp>
            <p:sp>
              <p:nvSpPr>
                <p:cNvPr id="33" name="ZoneTexte 23"/>
                <p:cNvSpPr txBox="1">
                  <a:spLocks noChangeArrowheads="1"/>
                </p:cNvSpPr>
                <p:nvPr/>
              </p:nvSpPr>
              <p:spPr bwMode="auto">
                <a:xfrm>
                  <a:off x="1787402" y="5181600"/>
                  <a:ext cx="392122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CHRU</a:t>
                  </a:r>
                </a:p>
              </p:txBody>
            </p:sp>
            <p:sp>
              <p:nvSpPr>
                <p:cNvPr id="34" name="ZoneTexte 24"/>
                <p:cNvSpPr txBox="1">
                  <a:spLocks noChangeArrowheads="1"/>
                </p:cNvSpPr>
                <p:nvPr/>
              </p:nvSpPr>
              <p:spPr bwMode="auto">
                <a:xfrm>
                  <a:off x="2304939" y="5181600"/>
                  <a:ext cx="366721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CNRS</a:t>
                  </a:r>
                </a:p>
              </p:txBody>
            </p:sp>
            <p:sp>
              <p:nvSpPr>
                <p:cNvPr id="35" name="ZoneTexte 25"/>
                <p:cNvSpPr txBox="1">
                  <a:spLocks noChangeArrowheads="1"/>
                </p:cNvSpPr>
                <p:nvPr/>
              </p:nvSpPr>
              <p:spPr bwMode="auto">
                <a:xfrm>
                  <a:off x="2797075" y="5181600"/>
                  <a:ext cx="304807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CPU</a:t>
                  </a:r>
                </a:p>
              </p:txBody>
            </p:sp>
            <p:sp>
              <p:nvSpPr>
                <p:cNvPr id="36" name="ZoneTexte 26"/>
                <p:cNvSpPr txBox="1">
                  <a:spLocks noChangeArrowheads="1"/>
                </p:cNvSpPr>
                <p:nvPr/>
              </p:nvSpPr>
              <p:spPr bwMode="auto">
                <a:xfrm>
                  <a:off x="3227298" y="5181600"/>
                  <a:ext cx="34132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INRA</a:t>
                  </a:r>
                </a:p>
              </p:txBody>
            </p:sp>
            <p:sp>
              <p:nvSpPr>
                <p:cNvPr id="37" name="ZoneTexte 27"/>
                <p:cNvSpPr txBox="1">
                  <a:spLocks noChangeArrowheads="1"/>
                </p:cNvSpPr>
                <p:nvPr/>
              </p:nvSpPr>
              <p:spPr bwMode="auto">
                <a:xfrm>
                  <a:off x="3694034" y="5181600"/>
                  <a:ext cx="381009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INRIA</a:t>
                  </a:r>
                </a:p>
              </p:txBody>
            </p:sp>
            <p:sp>
              <p:nvSpPr>
                <p:cNvPr id="38" name="ZoneTexte 28"/>
                <p:cNvSpPr txBox="1">
                  <a:spLocks noChangeArrowheads="1"/>
                </p:cNvSpPr>
                <p:nvPr/>
              </p:nvSpPr>
              <p:spPr bwMode="auto">
                <a:xfrm>
                  <a:off x="4200457" y="5181600"/>
                  <a:ext cx="485786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INSERM</a:t>
                  </a:r>
                </a:p>
              </p:txBody>
            </p:sp>
            <p:sp>
              <p:nvSpPr>
                <p:cNvPr id="39" name="ZoneTexte 29"/>
                <p:cNvSpPr txBox="1">
                  <a:spLocks noChangeArrowheads="1"/>
                </p:cNvSpPr>
                <p:nvPr/>
              </p:nvSpPr>
              <p:spPr bwMode="auto">
                <a:xfrm>
                  <a:off x="4811659" y="5181600"/>
                  <a:ext cx="1125563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PASTEUR</a:t>
                  </a:r>
                </a:p>
              </p:txBody>
            </p:sp>
            <p:sp>
              <p:nvSpPr>
                <p:cNvPr id="40" name="ZoneTexte 30"/>
                <p:cNvSpPr txBox="1">
                  <a:spLocks noChangeArrowheads="1"/>
                </p:cNvSpPr>
                <p:nvPr/>
              </p:nvSpPr>
              <p:spPr bwMode="auto">
                <a:xfrm>
                  <a:off x="6062638" y="5181600"/>
                  <a:ext cx="261943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IRD</a:t>
                  </a:r>
                </a:p>
              </p:txBody>
            </p:sp>
            <p:pic>
              <p:nvPicPr>
                <p:cNvPr id="41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667000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2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175930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107268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4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57293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Image 44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07246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686303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593513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1" name="Grouper 93"/>
              <p:cNvGrpSpPr>
                <a:grpSpLocks/>
              </p:cNvGrpSpPr>
              <p:nvPr userDrawn="1"/>
            </p:nvGrpSpPr>
            <p:grpSpPr bwMode="auto">
              <a:xfrm>
                <a:off x="1279525" y="6527800"/>
                <a:ext cx="7623173" cy="246063"/>
                <a:chOff x="1254125" y="6527800"/>
                <a:chExt cx="7623173" cy="246063"/>
              </a:xfrm>
            </p:grpSpPr>
            <p:pic>
              <p:nvPicPr>
                <p:cNvPr id="12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602031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3" name="ZoneTexte 40"/>
                <p:cNvSpPr txBox="1">
                  <a:spLocks noChangeArrowheads="1"/>
                </p:cNvSpPr>
                <p:nvPr/>
              </p:nvSpPr>
              <p:spPr bwMode="auto">
                <a:xfrm>
                  <a:off x="1254125" y="6527800"/>
                  <a:ext cx="35560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ARIIS</a:t>
                  </a:r>
                </a:p>
              </p:txBody>
            </p:sp>
            <p:sp>
              <p:nvSpPr>
                <p:cNvPr id="14" name="ZoneTexte 41"/>
                <p:cNvSpPr txBox="1">
                  <a:spLocks noChangeArrowheads="1"/>
                </p:cNvSpPr>
                <p:nvPr/>
              </p:nvSpPr>
              <p:spPr bwMode="auto">
                <a:xfrm>
                  <a:off x="2244725" y="6527800"/>
                  <a:ext cx="2698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EFS</a:t>
                  </a:r>
                </a:p>
              </p:txBody>
            </p:sp>
            <p:sp>
              <p:nvSpPr>
                <p:cNvPr id="15" name="ZoneTexte 42"/>
                <p:cNvSpPr txBox="1">
                  <a:spLocks noChangeArrowheads="1"/>
                </p:cNvSpPr>
                <p:nvPr/>
              </p:nvSpPr>
              <p:spPr bwMode="auto">
                <a:xfrm>
                  <a:off x="3995737" y="6527800"/>
                  <a:ext cx="43180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INERIS</a:t>
                  </a:r>
                </a:p>
              </p:txBody>
            </p:sp>
            <p:sp>
              <p:nvSpPr>
                <p:cNvPr id="16" name="ZoneTexte 43"/>
                <p:cNvSpPr txBox="1">
                  <a:spLocks noChangeArrowheads="1"/>
                </p:cNvSpPr>
                <p:nvPr/>
              </p:nvSpPr>
              <p:spPr bwMode="auto">
                <a:xfrm>
                  <a:off x="4537074" y="6527800"/>
                  <a:ext cx="9683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CURIE</a:t>
                  </a:r>
                </a:p>
              </p:txBody>
            </p:sp>
            <p:sp>
              <p:nvSpPr>
                <p:cNvPr id="17" name="ZoneTexte 44"/>
                <p:cNvSpPr txBox="1">
                  <a:spLocks noChangeArrowheads="1"/>
                </p:cNvSpPr>
                <p:nvPr/>
              </p:nvSpPr>
              <p:spPr bwMode="auto">
                <a:xfrm>
                  <a:off x="5616574" y="6527800"/>
                  <a:ext cx="1547813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MINES-TELECOM</a:t>
                  </a:r>
                </a:p>
              </p:txBody>
            </p:sp>
            <p:sp>
              <p:nvSpPr>
                <p:cNvPr id="18" name="ZoneTexte 45"/>
                <p:cNvSpPr txBox="1">
                  <a:spLocks noChangeArrowheads="1"/>
                </p:cNvSpPr>
                <p:nvPr/>
              </p:nvSpPr>
              <p:spPr bwMode="auto">
                <a:xfrm>
                  <a:off x="8150223" y="6527800"/>
                  <a:ext cx="7270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UNICANCER</a:t>
                  </a:r>
                </a:p>
              </p:txBody>
            </p:sp>
            <p:pic>
              <p:nvPicPr>
                <p:cNvPr id="19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418602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506515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1" name="Image 20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5498016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2" name="ZoneTexte 49"/>
                <p:cNvSpPr txBox="1">
                  <a:spLocks noChangeArrowheads="1"/>
                </p:cNvSpPr>
                <p:nvPr/>
              </p:nvSpPr>
              <p:spPr bwMode="auto">
                <a:xfrm>
                  <a:off x="7273923" y="6527800"/>
                  <a:ext cx="328613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IRBA</a:t>
                  </a:r>
                </a:p>
              </p:txBody>
            </p:sp>
            <p:sp>
              <p:nvSpPr>
                <p:cNvPr id="23" name="ZoneTexte 50"/>
                <p:cNvSpPr txBox="1">
                  <a:spLocks noChangeArrowheads="1"/>
                </p:cNvSpPr>
                <p:nvPr/>
              </p:nvSpPr>
              <p:spPr bwMode="auto">
                <a:xfrm>
                  <a:off x="7713661" y="6527800"/>
                  <a:ext cx="325437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IRSN</a:t>
                  </a:r>
                </a:p>
              </p:txBody>
            </p:sp>
            <p:pic>
              <p:nvPicPr>
                <p:cNvPr id="24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7594848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8031434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7155631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7" name="ZoneTexte 54"/>
                <p:cNvSpPr txBox="1">
                  <a:spLocks noChangeArrowheads="1"/>
                </p:cNvSpPr>
                <p:nvPr/>
              </p:nvSpPr>
              <p:spPr bwMode="auto">
                <a:xfrm>
                  <a:off x="1720850" y="6527800"/>
                  <a:ext cx="41275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CIRAD</a:t>
                  </a:r>
                </a:p>
              </p:txBody>
            </p:sp>
            <p:pic>
              <p:nvPicPr>
                <p:cNvPr id="28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126102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9" name="ZoneTexte 56"/>
                <p:cNvSpPr txBox="1">
                  <a:spLocks noChangeArrowheads="1"/>
                </p:cNvSpPr>
                <p:nvPr/>
              </p:nvSpPr>
              <p:spPr bwMode="auto">
                <a:xfrm>
                  <a:off x="2624138" y="6527800"/>
                  <a:ext cx="1262062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FONDATION MERIEUX</a:t>
                  </a:r>
                </a:p>
              </p:txBody>
            </p:sp>
            <p:pic>
              <p:nvPicPr>
                <p:cNvPr id="30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877623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pic>
          <p:nvPicPr>
            <p:cNvPr id="8" name="Image 7" descr="aviesanSeul.eps"/>
            <p:cNvPicPr>
              <a:picLocks noChangeAspect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2900" y="6426202"/>
              <a:ext cx="817039" cy="1270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Connecteur droit 8"/>
            <p:cNvCxnSpPr/>
            <p:nvPr userDrawn="1"/>
          </p:nvCxnSpPr>
          <p:spPr bwMode="auto">
            <a:xfrm rot="5400000">
              <a:off x="1108075" y="6580188"/>
              <a:ext cx="258763" cy="1587"/>
            </a:xfrm>
            <a:prstGeom prst="line">
              <a:avLst/>
            </a:prstGeom>
            <a:gradFill rotWithShape="1">
              <a:gsLst>
                <a:gs pos="0">
                  <a:schemeClr val="bg2">
                    <a:gamma/>
                    <a:tint val="26667"/>
                    <a:invGamma/>
                  </a:schemeClr>
                </a:gs>
                <a:gs pos="100000">
                  <a:schemeClr val="bg2">
                    <a:alpha val="14999"/>
                  </a:schemeClr>
                </a:gs>
              </a:gsLst>
              <a:lin ang="5400000" scaled="1"/>
            </a:gradFill>
            <a:ln w="9525" cap="flat" cmpd="sng" algn="ctr">
              <a:solidFill>
                <a:srgbClr val="DA493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4495800"/>
            <a:ext cx="5334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660066"/>
                </a:solidFill>
                <a:latin typeface="+mj-lt"/>
                <a:cs typeface="Verdana"/>
              </a:defRPr>
            </a:lvl1pPr>
          </a:lstStyle>
          <a:p>
            <a:pPr>
              <a:defRPr/>
            </a:pPr>
            <a:fld id="{A67CDC84-819A-E042-A24B-5E3C38048050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cxnSp>
        <p:nvCxnSpPr>
          <p:cNvPr id="52" name="Connecteur droit 51"/>
          <p:cNvCxnSpPr/>
          <p:nvPr userDrawn="1"/>
        </p:nvCxnSpPr>
        <p:spPr bwMode="auto">
          <a:xfrm>
            <a:off x="8763000" y="4794250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Connecteur droit 52"/>
          <p:cNvCxnSpPr/>
          <p:nvPr userDrawn="1"/>
        </p:nvCxnSpPr>
        <p:spPr bwMode="auto">
          <a:xfrm>
            <a:off x="8763000" y="4572000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0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9" y="80628"/>
            <a:ext cx="3038273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Image 53" descr="IdentifiantMultipli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280569" y="368660"/>
            <a:ext cx="2697522" cy="64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835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1409892"/>
            <a:ext cx="9144000" cy="4876800"/>
          </a:xfrm>
          <a:prstGeom prst="rect">
            <a:avLst/>
          </a:prstGeom>
          <a:solidFill>
            <a:srgbClr val="C3B5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180000" rIns="0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>
          <a:xfrm>
            <a:off x="381000" y="2971800"/>
            <a:ext cx="8382000" cy="1231106"/>
          </a:xfrm>
          <a:noFill/>
          <a:ln cap="flat">
            <a:noFill/>
          </a:ln>
        </p:spPr>
        <p:txBody>
          <a:bodyPr lIns="0" tIns="0" rIns="0" bIns="0" anchor="ctr">
            <a:spAutoFit/>
          </a:bodyPr>
          <a:lstStyle>
            <a:lvl1pPr algn="ctr">
              <a:defRPr sz="4000" b="1" cap="small" baseline="0">
                <a:solidFill>
                  <a:srgbClr val="660066"/>
                </a:solidFill>
                <a:latin typeface="Arial Black" panose="020B0A04020102020204" pitchFamily="34" charset="0"/>
                <a:cs typeface="Verdana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grpSp>
        <p:nvGrpSpPr>
          <p:cNvPr id="52" name="Grouper 95"/>
          <p:cNvGrpSpPr>
            <a:grpSpLocks/>
          </p:cNvGrpSpPr>
          <p:nvPr userDrawn="1"/>
        </p:nvGrpSpPr>
        <p:grpSpPr bwMode="auto">
          <a:xfrm>
            <a:off x="342900" y="6375400"/>
            <a:ext cx="8559800" cy="398463"/>
            <a:chOff x="342900" y="6375400"/>
            <a:chExt cx="8559798" cy="398463"/>
          </a:xfrm>
        </p:grpSpPr>
        <p:grpSp>
          <p:nvGrpSpPr>
            <p:cNvPr id="53" name="Grouper 94"/>
            <p:cNvGrpSpPr>
              <a:grpSpLocks/>
            </p:cNvGrpSpPr>
            <p:nvPr userDrawn="1"/>
          </p:nvGrpSpPr>
          <p:grpSpPr bwMode="auto">
            <a:xfrm>
              <a:off x="1254125" y="6375400"/>
              <a:ext cx="7648573" cy="398463"/>
              <a:chOff x="1254125" y="6375400"/>
              <a:chExt cx="7648573" cy="398463"/>
            </a:xfrm>
          </p:grpSpPr>
          <p:grpSp>
            <p:nvGrpSpPr>
              <p:cNvPr id="56" name="Grouper 20"/>
              <p:cNvGrpSpPr>
                <a:grpSpLocks/>
              </p:cNvGrpSpPr>
              <p:nvPr userDrawn="1"/>
            </p:nvGrpSpPr>
            <p:grpSpPr bwMode="auto">
              <a:xfrm>
                <a:off x="1254125" y="6375400"/>
                <a:ext cx="4972049" cy="246063"/>
                <a:chOff x="1352417" y="5181600"/>
                <a:chExt cx="4972164" cy="246221"/>
              </a:xfrm>
            </p:grpSpPr>
            <p:pic>
              <p:nvPicPr>
                <p:cNvPr id="77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661807" y="5249333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78" name="ZoneTexte 22"/>
                <p:cNvSpPr txBox="1">
                  <a:spLocks noChangeArrowheads="1"/>
                </p:cNvSpPr>
                <p:nvPr/>
              </p:nvSpPr>
              <p:spPr bwMode="auto">
                <a:xfrm>
                  <a:off x="1352417" y="5181600"/>
                  <a:ext cx="30957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CEA</a:t>
                  </a:r>
                </a:p>
              </p:txBody>
            </p:sp>
            <p:sp>
              <p:nvSpPr>
                <p:cNvPr id="79" name="ZoneTexte 23"/>
                <p:cNvSpPr txBox="1">
                  <a:spLocks noChangeArrowheads="1"/>
                </p:cNvSpPr>
                <p:nvPr/>
              </p:nvSpPr>
              <p:spPr bwMode="auto">
                <a:xfrm>
                  <a:off x="1787402" y="5181600"/>
                  <a:ext cx="392122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CHRU</a:t>
                  </a:r>
                </a:p>
              </p:txBody>
            </p:sp>
            <p:sp>
              <p:nvSpPr>
                <p:cNvPr id="80" name="ZoneTexte 24"/>
                <p:cNvSpPr txBox="1">
                  <a:spLocks noChangeArrowheads="1"/>
                </p:cNvSpPr>
                <p:nvPr/>
              </p:nvSpPr>
              <p:spPr bwMode="auto">
                <a:xfrm>
                  <a:off x="2304939" y="5181600"/>
                  <a:ext cx="366721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CNRS</a:t>
                  </a:r>
                </a:p>
              </p:txBody>
            </p:sp>
            <p:sp>
              <p:nvSpPr>
                <p:cNvPr id="81" name="ZoneTexte 25"/>
                <p:cNvSpPr txBox="1">
                  <a:spLocks noChangeArrowheads="1"/>
                </p:cNvSpPr>
                <p:nvPr/>
              </p:nvSpPr>
              <p:spPr bwMode="auto">
                <a:xfrm>
                  <a:off x="2797075" y="5181600"/>
                  <a:ext cx="304807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CPU</a:t>
                  </a:r>
                </a:p>
              </p:txBody>
            </p:sp>
            <p:sp>
              <p:nvSpPr>
                <p:cNvPr id="82" name="ZoneTexte 26"/>
                <p:cNvSpPr txBox="1">
                  <a:spLocks noChangeArrowheads="1"/>
                </p:cNvSpPr>
                <p:nvPr/>
              </p:nvSpPr>
              <p:spPr bwMode="auto">
                <a:xfrm>
                  <a:off x="3227298" y="5181600"/>
                  <a:ext cx="34132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INRA</a:t>
                  </a:r>
                </a:p>
              </p:txBody>
            </p:sp>
            <p:sp>
              <p:nvSpPr>
                <p:cNvPr id="83" name="ZoneTexte 27"/>
                <p:cNvSpPr txBox="1">
                  <a:spLocks noChangeArrowheads="1"/>
                </p:cNvSpPr>
                <p:nvPr/>
              </p:nvSpPr>
              <p:spPr bwMode="auto">
                <a:xfrm>
                  <a:off x="3694034" y="5181600"/>
                  <a:ext cx="381009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INRIA</a:t>
                  </a:r>
                </a:p>
              </p:txBody>
            </p:sp>
            <p:sp>
              <p:nvSpPr>
                <p:cNvPr id="84" name="ZoneTexte 28"/>
                <p:cNvSpPr txBox="1">
                  <a:spLocks noChangeArrowheads="1"/>
                </p:cNvSpPr>
                <p:nvPr/>
              </p:nvSpPr>
              <p:spPr bwMode="auto">
                <a:xfrm>
                  <a:off x="4200457" y="5181600"/>
                  <a:ext cx="485786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>
                  <a:defPPr>
                    <a:defRPr lang="fr-FR"/>
                  </a:defPPr>
                  <a:lvl1pPr>
                    <a:defRPr sz="100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defRPr>
                  </a:lvl1pPr>
                </a:lstStyle>
                <a:p>
                  <a:pPr lvl="0"/>
                  <a:r>
                    <a:rPr lang="fr-FR" dirty="0"/>
                    <a:t>INSERM</a:t>
                  </a:r>
                </a:p>
              </p:txBody>
            </p:sp>
            <p:sp>
              <p:nvSpPr>
                <p:cNvPr id="85" name="ZoneTexte 29"/>
                <p:cNvSpPr txBox="1">
                  <a:spLocks noChangeArrowheads="1"/>
                </p:cNvSpPr>
                <p:nvPr/>
              </p:nvSpPr>
              <p:spPr bwMode="auto">
                <a:xfrm>
                  <a:off x="4811659" y="5181600"/>
                  <a:ext cx="1125563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PASTEUR</a:t>
                  </a:r>
                </a:p>
              </p:txBody>
            </p:sp>
            <p:sp>
              <p:nvSpPr>
                <p:cNvPr id="86" name="ZoneTexte 30"/>
                <p:cNvSpPr txBox="1">
                  <a:spLocks noChangeArrowheads="1"/>
                </p:cNvSpPr>
                <p:nvPr/>
              </p:nvSpPr>
              <p:spPr bwMode="auto">
                <a:xfrm>
                  <a:off x="6062638" y="5181600"/>
                  <a:ext cx="261943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IRD</a:t>
                  </a:r>
                </a:p>
              </p:txBody>
            </p:sp>
            <p:pic>
              <p:nvPicPr>
                <p:cNvPr id="87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667000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88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175930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89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107268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0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57293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1" name="Image 90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07246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2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686303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3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593513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57" name="Grouper 93"/>
              <p:cNvGrpSpPr>
                <a:grpSpLocks/>
              </p:cNvGrpSpPr>
              <p:nvPr userDrawn="1"/>
            </p:nvGrpSpPr>
            <p:grpSpPr bwMode="auto">
              <a:xfrm>
                <a:off x="1279525" y="6527800"/>
                <a:ext cx="7623173" cy="246063"/>
                <a:chOff x="1254125" y="6527800"/>
                <a:chExt cx="7623173" cy="246063"/>
              </a:xfrm>
            </p:grpSpPr>
            <p:pic>
              <p:nvPicPr>
                <p:cNvPr id="58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602031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59" name="ZoneTexte 40"/>
                <p:cNvSpPr txBox="1">
                  <a:spLocks noChangeArrowheads="1"/>
                </p:cNvSpPr>
                <p:nvPr/>
              </p:nvSpPr>
              <p:spPr bwMode="auto">
                <a:xfrm>
                  <a:off x="1254125" y="6527800"/>
                  <a:ext cx="35560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>
                  <a:defPPr>
                    <a:defRPr lang="fr-FR"/>
                  </a:defPPr>
                  <a:lvl1pPr>
                    <a:defRPr sz="100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defRPr>
                  </a:lvl1pPr>
                </a:lstStyle>
                <a:p>
                  <a:pPr lvl="0"/>
                  <a:r>
                    <a:rPr lang="fr-FR" dirty="0"/>
                    <a:t>ARIIS</a:t>
                  </a:r>
                </a:p>
              </p:txBody>
            </p:sp>
            <p:sp>
              <p:nvSpPr>
                <p:cNvPr id="60" name="ZoneTexte 41"/>
                <p:cNvSpPr txBox="1">
                  <a:spLocks noChangeArrowheads="1"/>
                </p:cNvSpPr>
                <p:nvPr/>
              </p:nvSpPr>
              <p:spPr bwMode="auto">
                <a:xfrm>
                  <a:off x="2244725" y="6527800"/>
                  <a:ext cx="2698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EFS</a:t>
                  </a:r>
                </a:p>
              </p:txBody>
            </p:sp>
            <p:sp>
              <p:nvSpPr>
                <p:cNvPr id="61" name="ZoneTexte 42"/>
                <p:cNvSpPr txBox="1">
                  <a:spLocks noChangeArrowheads="1"/>
                </p:cNvSpPr>
                <p:nvPr/>
              </p:nvSpPr>
              <p:spPr bwMode="auto">
                <a:xfrm>
                  <a:off x="3995737" y="6527800"/>
                  <a:ext cx="43180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INERIS</a:t>
                  </a:r>
                </a:p>
              </p:txBody>
            </p:sp>
            <p:sp>
              <p:nvSpPr>
                <p:cNvPr id="62" name="ZoneTexte 43"/>
                <p:cNvSpPr txBox="1">
                  <a:spLocks noChangeArrowheads="1"/>
                </p:cNvSpPr>
                <p:nvPr/>
              </p:nvSpPr>
              <p:spPr bwMode="auto">
                <a:xfrm>
                  <a:off x="4537074" y="6527800"/>
                  <a:ext cx="9683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CURIE</a:t>
                  </a:r>
                </a:p>
              </p:txBody>
            </p:sp>
            <p:sp>
              <p:nvSpPr>
                <p:cNvPr id="63" name="ZoneTexte 44"/>
                <p:cNvSpPr txBox="1">
                  <a:spLocks noChangeArrowheads="1"/>
                </p:cNvSpPr>
                <p:nvPr/>
              </p:nvSpPr>
              <p:spPr bwMode="auto">
                <a:xfrm>
                  <a:off x="5616574" y="6527800"/>
                  <a:ext cx="1547813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MINES-TELECOM</a:t>
                  </a:r>
                </a:p>
              </p:txBody>
            </p:sp>
            <p:sp>
              <p:nvSpPr>
                <p:cNvPr id="64" name="ZoneTexte 45"/>
                <p:cNvSpPr txBox="1">
                  <a:spLocks noChangeArrowheads="1"/>
                </p:cNvSpPr>
                <p:nvPr/>
              </p:nvSpPr>
              <p:spPr bwMode="auto">
                <a:xfrm>
                  <a:off x="8150223" y="6527800"/>
                  <a:ext cx="7270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kern="12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UNICANCER</a:t>
                  </a:r>
                </a:p>
              </p:txBody>
            </p:sp>
            <p:pic>
              <p:nvPicPr>
                <p:cNvPr id="65" name="Image 64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418602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66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506515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67" name="Image 66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5498016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68" name="ZoneTexte 49"/>
                <p:cNvSpPr txBox="1">
                  <a:spLocks noChangeArrowheads="1"/>
                </p:cNvSpPr>
                <p:nvPr/>
              </p:nvSpPr>
              <p:spPr bwMode="auto">
                <a:xfrm>
                  <a:off x="7273923" y="6527800"/>
                  <a:ext cx="328613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IRBA</a:t>
                  </a:r>
                </a:p>
              </p:txBody>
            </p:sp>
            <p:sp>
              <p:nvSpPr>
                <p:cNvPr id="69" name="ZoneTexte 50"/>
                <p:cNvSpPr txBox="1">
                  <a:spLocks noChangeArrowheads="1"/>
                </p:cNvSpPr>
                <p:nvPr/>
              </p:nvSpPr>
              <p:spPr bwMode="auto">
                <a:xfrm>
                  <a:off x="7713661" y="6527800"/>
                  <a:ext cx="325437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IRSN</a:t>
                  </a:r>
                </a:p>
              </p:txBody>
            </p:sp>
            <p:pic>
              <p:nvPicPr>
                <p:cNvPr id="70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7594848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71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8031434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72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7155631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73" name="ZoneTexte 54"/>
                <p:cNvSpPr txBox="1">
                  <a:spLocks noChangeArrowheads="1"/>
                </p:cNvSpPr>
                <p:nvPr/>
              </p:nvSpPr>
              <p:spPr bwMode="auto">
                <a:xfrm>
                  <a:off x="1720850" y="6527800"/>
                  <a:ext cx="41275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CIRAD</a:t>
                  </a:r>
                </a:p>
              </p:txBody>
            </p:sp>
            <p:pic>
              <p:nvPicPr>
                <p:cNvPr id="74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126102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75" name="ZoneTexte 56"/>
                <p:cNvSpPr txBox="1">
                  <a:spLocks noChangeArrowheads="1"/>
                </p:cNvSpPr>
                <p:nvPr/>
              </p:nvSpPr>
              <p:spPr bwMode="auto">
                <a:xfrm>
                  <a:off x="2624138" y="6527800"/>
                  <a:ext cx="1262062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FONDATION MERIEUX</a:t>
                  </a:r>
                </a:p>
              </p:txBody>
            </p:sp>
            <p:pic>
              <p:nvPicPr>
                <p:cNvPr id="76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877623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pic>
          <p:nvPicPr>
            <p:cNvPr id="54" name="Image 53" descr="aviesanSeul.eps"/>
            <p:cNvPicPr>
              <a:picLocks noChangeAspect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2900" y="6426202"/>
              <a:ext cx="817039" cy="1270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55" name="Connecteur droit 54"/>
            <p:cNvCxnSpPr/>
            <p:nvPr userDrawn="1"/>
          </p:nvCxnSpPr>
          <p:spPr bwMode="auto">
            <a:xfrm rot="5400000">
              <a:off x="1108075" y="6580188"/>
              <a:ext cx="258763" cy="1587"/>
            </a:xfrm>
            <a:prstGeom prst="line">
              <a:avLst/>
            </a:prstGeom>
            <a:gradFill rotWithShape="1">
              <a:gsLst>
                <a:gs pos="0">
                  <a:schemeClr val="bg2">
                    <a:gamma/>
                    <a:tint val="26667"/>
                    <a:invGamma/>
                  </a:schemeClr>
                </a:gs>
                <a:gs pos="100000">
                  <a:schemeClr val="bg2">
                    <a:alpha val="14999"/>
                  </a:schemeClr>
                </a:gs>
              </a:gsLst>
              <a:lin ang="5400000" scaled="1"/>
            </a:gradFill>
            <a:ln w="9525" cap="flat" cmpd="sng" algn="ctr">
              <a:solidFill>
                <a:srgbClr val="DA493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4495800"/>
            <a:ext cx="5334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lang="en-US" sz="1050" b="1" kern="1200" smtClean="0">
                <a:solidFill>
                  <a:srgbClr val="660066"/>
                </a:solidFill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fld id="{A67CDC84-819A-E042-A24B-5E3C38048050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48" name="Connecteur droit 47"/>
          <p:cNvCxnSpPr/>
          <p:nvPr userDrawn="1"/>
        </p:nvCxnSpPr>
        <p:spPr bwMode="auto">
          <a:xfrm>
            <a:off x="8763000" y="4794250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Connecteur droit 48"/>
          <p:cNvCxnSpPr/>
          <p:nvPr userDrawn="1"/>
        </p:nvCxnSpPr>
        <p:spPr bwMode="auto">
          <a:xfrm>
            <a:off x="8763000" y="4572000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>
          <a:xfrm>
            <a:off x="361728" y="4897624"/>
            <a:ext cx="8401272" cy="763624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pic>
        <p:nvPicPr>
          <p:cNvPr id="50" name="Image 49" descr="IdentifiantMultipli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6201" y="686336"/>
            <a:ext cx="2241551" cy="532864"/>
          </a:xfrm>
          <a:prstGeom prst="rect">
            <a:avLst/>
          </a:prstGeom>
        </p:spPr>
      </p:pic>
      <p:pic>
        <p:nvPicPr>
          <p:cNvPr id="51" name="Picture 2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6102"/>
            <a:ext cx="1057353" cy="54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0803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0" y="6743892"/>
            <a:ext cx="9144000" cy="114108"/>
          </a:xfrm>
          <a:prstGeom prst="rect">
            <a:avLst/>
          </a:prstGeom>
          <a:solidFill>
            <a:srgbClr val="C3B5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180000" rIns="0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87642" y="533401"/>
            <a:ext cx="6575158" cy="1059396"/>
          </a:xfrm>
        </p:spPr>
        <p:txBody>
          <a:bodyPr anchor="t"/>
          <a:lstStyle>
            <a:lvl1pPr>
              <a:defRPr sz="3200" b="1" cap="small" baseline="0">
                <a:solidFill>
                  <a:srgbClr val="660066"/>
                </a:solidFill>
                <a:latin typeface="Arial Black" panose="020B0A04020102020204" pitchFamily="34" charset="0"/>
                <a:cs typeface="Verdana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440" y="6446837"/>
            <a:ext cx="61156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50" b="1">
                <a:solidFill>
                  <a:srgbClr val="660066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fld id="{A67CDC84-819A-E042-A24B-5E3C38048050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cxnSp>
        <p:nvCxnSpPr>
          <p:cNvPr id="6" name="Connecteur droit 5"/>
          <p:cNvCxnSpPr/>
          <p:nvPr userDrawn="1"/>
        </p:nvCxnSpPr>
        <p:spPr bwMode="auto">
          <a:xfrm>
            <a:off x="8763000" y="674528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Connecteur droit 6"/>
          <p:cNvCxnSpPr/>
          <p:nvPr userDrawn="1"/>
        </p:nvCxnSpPr>
        <p:spPr bwMode="auto">
          <a:xfrm>
            <a:off x="8763000" y="652303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Image 8" descr="IdentifiantMultipli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19202" y="130546"/>
            <a:ext cx="990599" cy="235487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6102"/>
            <a:ext cx="1057353" cy="54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35756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0" y="6743892"/>
            <a:ext cx="9144000" cy="114108"/>
          </a:xfrm>
          <a:prstGeom prst="rect">
            <a:avLst/>
          </a:prstGeom>
          <a:solidFill>
            <a:srgbClr val="C3B5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180000" rIns="0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440" y="6446837"/>
            <a:ext cx="61156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50" b="1">
                <a:solidFill>
                  <a:srgbClr val="660066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fld id="{A67CDC84-819A-E042-A24B-5E3C38048050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cxnSp>
        <p:nvCxnSpPr>
          <p:cNvPr id="6" name="Connecteur droit 5"/>
          <p:cNvCxnSpPr/>
          <p:nvPr userDrawn="1"/>
        </p:nvCxnSpPr>
        <p:spPr bwMode="auto">
          <a:xfrm>
            <a:off x="8763000" y="674528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Connecteur droit 6"/>
          <p:cNvCxnSpPr/>
          <p:nvPr userDrawn="1"/>
        </p:nvCxnSpPr>
        <p:spPr bwMode="auto">
          <a:xfrm>
            <a:off x="8763000" y="652303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Image 8" descr="IdentifiantMultipli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19202" y="130546"/>
            <a:ext cx="990599" cy="235487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6102"/>
            <a:ext cx="1057353" cy="54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1630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0" y="6743892"/>
            <a:ext cx="9144000" cy="114108"/>
          </a:xfrm>
          <a:prstGeom prst="rect">
            <a:avLst/>
          </a:prstGeom>
          <a:solidFill>
            <a:srgbClr val="C3B5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180000" rIns="0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533401"/>
            <a:ext cx="7924800" cy="807368"/>
          </a:xfrm>
        </p:spPr>
        <p:txBody>
          <a:bodyPr anchor="t"/>
          <a:lstStyle>
            <a:lvl1pPr>
              <a:defRPr sz="3200" b="1" cap="small" baseline="0">
                <a:solidFill>
                  <a:srgbClr val="EA641B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04448" y="6446837"/>
            <a:ext cx="539552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lang="en-US" sz="1050" b="1" kern="1200" smtClean="0">
                <a:solidFill>
                  <a:srgbClr val="660066"/>
                </a:solidFill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fld id="{A67CDC84-819A-E042-A24B-5E3C38048050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6" name="Connecteur droit 5"/>
          <p:cNvCxnSpPr/>
          <p:nvPr userDrawn="1"/>
        </p:nvCxnSpPr>
        <p:spPr bwMode="auto">
          <a:xfrm>
            <a:off x="8763000" y="674528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Connecteur droit 6"/>
          <p:cNvCxnSpPr/>
          <p:nvPr userDrawn="1"/>
        </p:nvCxnSpPr>
        <p:spPr bwMode="auto">
          <a:xfrm>
            <a:off x="8763000" y="652303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Image 8" descr="IdentifiantMultipli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19202" y="130546"/>
            <a:ext cx="990599" cy="235487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6102"/>
            <a:ext cx="1057353" cy="54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85569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10065"/>
            <a:ext cx="7162800" cy="792163"/>
          </a:xfrm>
        </p:spPr>
        <p:txBody>
          <a:bodyPr/>
          <a:lstStyle>
            <a:lvl1pPr>
              <a:defRPr sz="3200" b="1" cap="small" baseline="0">
                <a:solidFill>
                  <a:srgbClr val="660066"/>
                </a:solidFill>
                <a:latin typeface="Arial Black" panose="020B0A04020102020204" pitchFamily="34" charset="0"/>
                <a:cs typeface="Verdana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68444" y="6446837"/>
            <a:ext cx="575556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en-US" sz="1050" b="1" smtClean="0">
                <a:solidFill>
                  <a:srgbClr val="660066"/>
                </a:solidFill>
                <a:latin typeface="Verdana"/>
                <a:cs typeface="Verdana"/>
              </a:defRPr>
            </a:lvl1pPr>
          </a:lstStyle>
          <a:p>
            <a:pPr algn="r"/>
            <a:fld id="{A67CDC84-819A-E042-A24B-5E3C38048050}" type="slidenum">
              <a:rPr lang="fr-FR" smtClean="0"/>
              <a:pPr algn="r"/>
              <a:t>‹N°›</a:t>
            </a:fld>
            <a:endParaRPr lang="fr-FR" dirty="0"/>
          </a:p>
        </p:txBody>
      </p:sp>
      <p:cxnSp>
        <p:nvCxnSpPr>
          <p:cNvPr id="6" name="Connecteur droit 5"/>
          <p:cNvCxnSpPr/>
          <p:nvPr userDrawn="1"/>
        </p:nvCxnSpPr>
        <p:spPr bwMode="auto">
          <a:xfrm>
            <a:off x="8763000" y="674528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Connecteur droit 6"/>
          <p:cNvCxnSpPr/>
          <p:nvPr userDrawn="1"/>
        </p:nvCxnSpPr>
        <p:spPr bwMode="auto">
          <a:xfrm>
            <a:off x="8763000" y="652303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8" name="Image 7" descr="IdentifiantMultipli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6200000">
            <a:off x="-236523" y="1103328"/>
            <a:ext cx="1295400" cy="307945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952"/>
            <a:ext cx="1057353" cy="54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6782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A302-4479-4582-AFC4-53DB3AB68DF4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309320"/>
            <a:ext cx="1478757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1356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rgbClr val="D253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A302-4479-4582-AFC4-53DB3AB68DF4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309320"/>
            <a:ext cx="1478757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52595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A302-4479-4582-AFC4-53DB3AB68DF4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309320"/>
            <a:ext cx="1478757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5782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A302-4479-4582-AFC4-53DB3AB68DF4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309320"/>
            <a:ext cx="1478757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8090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A302-4479-4582-AFC4-53DB3AB68DF4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309320"/>
            <a:ext cx="1478757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1501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200400" y="0"/>
            <a:ext cx="5791200" cy="2286000"/>
          </a:xfrm>
        </p:spPr>
        <p:txBody>
          <a:bodyPr lIns="0" rIns="0" anchor="ctr"/>
          <a:lstStyle>
            <a:lvl1pPr>
              <a:defRPr sz="4000" b="1" cap="small" baseline="0">
                <a:solidFill>
                  <a:srgbClr val="660066"/>
                </a:solidFill>
                <a:latin typeface="Arial Black" panose="020B0A04020102020204" pitchFamily="34" charset="0"/>
                <a:cs typeface="Verdana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438400"/>
            <a:ext cx="4419600" cy="990600"/>
          </a:xfrm>
        </p:spPr>
        <p:txBody>
          <a:bodyPr lIns="0" rIns="0" anchor="ctr"/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grpSp>
        <p:nvGrpSpPr>
          <p:cNvPr id="6" name="Grouper 95"/>
          <p:cNvGrpSpPr>
            <a:grpSpLocks/>
          </p:cNvGrpSpPr>
          <p:nvPr userDrawn="1"/>
        </p:nvGrpSpPr>
        <p:grpSpPr bwMode="auto">
          <a:xfrm>
            <a:off x="342900" y="6375400"/>
            <a:ext cx="8559800" cy="398463"/>
            <a:chOff x="342900" y="6375400"/>
            <a:chExt cx="8559798" cy="398463"/>
          </a:xfrm>
        </p:grpSpPr>
        <p:grpSp>
          <p:nvGrpSpPr>
            <p:cNvPr id="7" name="Grouper 94"/>
            <p:cNvGrpSpPr>
              <a:grpSpLocks/>
            </p:cNvGrpSpPr>
            <p:nvPr userDrawn="1"/>
          </p:nvGrpSpPr>
          <p:grpSpPr bwMode="auto">
            <a:xfrm>
              <a:off x="1254125" y="6375400"/>
              <a:ext cx="7648573" cy="398463"/>
              <a:chOff x="1254125" y="6375400"/>
              <a:chExt cx="7648573" cy="398463"/>
            </a:xfrm>
          </p:grpSpPr>
          <p:grpSp>
            <p:nvGrpSpPr>
              <p:cNvPr id="10" name="Grouper 20"/>
              <p:cNvGrpSpPr>
                <a:grpSpLocks/>
              </p:cNvGrpSpPr>
              <p:nvPr userDrawn="1"/>
            </p:nvGrpSpPr>
            <p:grpSpPr bwMode="auto">
              <a:xfrm>
                <a:off x="1254125" y="6375400"/>
                <a:ext cx="4972049" cy="246063"/>
                <a:chOff x="1352417" y="5181600"/>
                <a:chExt cx="4972164" cy="246221"/>
              </a:xfrm>
            </p:grpSpPr>
            <p:pic>
              <p:nvPicPr>
                <p:cNvPr id="31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661807" y="5249333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2" name="ZoneTexte 22"/>
                <p:cNvSpPr txBox="1">
                  <a:spLocks noChangeArrowheads="1"/>
                </p:cNvSpPr>
                <p:nvPr/>
              </p:nvSpPr>
              <p:spPr bwMode="auto">
                <a:xfrm>
                  <a:off x="1352417" y="5181600"/>
                  <a:ext cx="30957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CEA</a:t>
                  </a:r>
                </a:p>
              </p:txBody>
            </p:sp>
            <p:sp>
              <p:nvSpPr>
                <p:cNvPr id="33" name="ZoneTexte 23"/>
                <p:cNvSpPr txBox="1">
                  <a:spLocks noChangeArrowheads="1"/>
                </p:cNvSpPr>
                <p:nvPr/>
              </p:nvSpPr>
              <p:spPr bwMode="auto">
                <a:xfrm>
                  <a:off x="1787402" y="5181600"/>
                  <a:ext cx="392122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CHRU</a:t>
                  </a:r>
                </a:p>
              </p:txBody>
            </p:sp>
            <p:sp>
              <p:nvSpPr>
                <p:cNvPr id="34" name="ZoneTexte 24"/>
                <p:cNvSpPr txBox="1">
                  <a:spLocks noChangeArrowheads="1"/>
                </p:cNvSpPr>
                <p:nvPr/>
              </p:nvSpPr>
              <p:spPr bwMode="auto">
                <a:xfrm>
                  <a:off x="2304939" y="5181600"/>
                  <a:ext cx="366721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CNRS</a:t>
                  </a:r>
                </a:p>
              </p:txBody>
            </p:sp>
            <p:sp>
              <p:nvSpPr>
                <p:cNvPr id="35" name="ZoneTexte 25"/>
                <p:cNvSpPr txBox="1">
                  <a:spLocks noChangeArrowheads="1"/>
                </p:cNvSpPr>
                <p:nvPr/>
              </p:nvSpPr>
              <p:spPr bwMode="auto">
                <a:xfrm>
                  <a:off x="2797075" y="5181600"/>
                  <a:ext cx="304807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CPU</a:t>
                  </a:r>
                </a:p>
              </p:txBody>
            </p:sp>
            <p:sp>
              <p:nvSpPr>
                <p:cNvPr id="36" name="ZoneTexte 26"/>
                <p:cNvSpPr txBox="1">
                  <a:spLocks noChangeArrowheads="1"/>
                </p:cNvSpPr>
                <p:nvPr/>
              </p:nvSpPr>
              <p:spPr bwMode="auto">
                <a:xfrm>
                  <a:off x="3227298" y="5181600"/>
                  <a:ext cx="34132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INRA</a:t>
                  </a:r>
                </a:p>
              </p:txBody>
            </p:sp>
            <p:sp>
              <p:nvSpPr>
                <p:cNvPr id="37" name="ZoneTexte 27"/>
                <p:cNvSpPr txBox="1">
                  <a:spLocks noChangeArrowheads="1"/>
                </p:cNvSpPr>
                <p:nvPr/>
              </p:nvSpPr>
              <p:spPr bwMode="auto">
                <a:xfrm>
                  <a:off x="3694034" y="5181600"/>
                  <a:ext cx="381009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INRIA</a:t>
                  </a:r>
                </a:p>
              </p:txBody>
            </p:sp>
            <p:sp>
              <p:nvSpPr>
                <p:cNvPr id="38" name="ZoneTexte 28"/>
                <p:cNvSpPr txBox="1">
                  <a:spLocks noChangeArrowheads="1"/>
                </p:cNvSpPr>
                <p:nvPr/>
              </p:nvSpPr>
              <p:spPr bwMode="auto">
                <a:xfrm>
                  <a:off x="4200457" y="5181600"/>
                  <a:ext cx="485786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INSERM</a:t>
                  </a:r>
                </a:p>
              </p:txBody>
            </p:sp>
            <p:sp>
              <p:nvSpPr>
                <p:cNvPr id="39" name="ZoneTexte 29"/>
                <p:cNvSpPr txBox="1">
                  <a:spLocks noChangeArrowheads="1"/>
                </p:cNvSpPr>
                <p:nvPr/>
              </p:nvSpPr>
              <p:spPr bwMode="auto">
                <a:xfrm>
                  <a:off x="4811659" y="5181600"/>
                  <a:ext cx="1125563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PASTEUR</a:t>
                  </a:r>
                </a:p>
              </p:txBody>
            </p:sp>
            <p:sp>
              <p:nvSpPr>
                <p:cNvPr id="40" name="ZoneTexte 30"/>
                <p:cNvSpPr txBox="1">
                  <a:spLocks noChangeArrowheads="1"/>
                </p:cNvSpPr>
                <p:nvPr/>
              </p:nvSpPr>
              <p:spPr bwMode="auto">
                <a:xfrm>
                  <a:off x="6062638" y="5181600"/>
                  <a:ext cx="261943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IRD</a:t>
                  </a:r>
                </a:p>
              </p:txBody>
            </p:sp>
            <p:pic>
              <p:nvPicPr>
                <p:cNvPr id="41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667000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2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175930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107268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4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57293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Image 44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07246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686303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593513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1" name="Grouper 93"/>
              <p:cNvGrpSpPr>
                <a:grpSpLocks/>
              </p:cNvGrpSpPr>
              <p:nvPr userDrawn="1"/>
            </p:nvGrpSpPr>
            <p:grpSpPr bwMode="auto">
              <a:xfrm>
                <a:off x="1279525" y="6527800"/>
                <a:ext cx="7623173" cy="246063"/>
                <a:chOff x="1254125" y="6527800"/>
                <a:chExt cx="7623173" cy="246063"/>
              </a:xfrm>
            </p:grpSpPr>
            <p:pic>
              <p:nvPicPr>
                <p:cNvPr id="12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602031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3" name="ZoneTexte 40"/>
                <p:cNvSpPr txBox="1">
                  <a:spLocks noChangeArrowheads="1"/>
                </p:cNvSpPr>
                <p:nvPr/>
              </p:nvSpPr>
              <p:spPr bwMode="auto">
                <a:xfrm>
                  <a:off x="1254125" y="6527800"/>
                  <a:ext cx="35560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ARIIS</a:t>
                  </a:r>
                </a:p>
              </p:txBody>
            </p:sp>
            <p:sp>
              <p:nvSpPr>
                <p:cNvPr id="14" name="ZoneTexte 41"/>
                <p:cNvSpPr txBox="1">
                  <a:spLocks noChangeArrowheads="1"/>
                </p:cNvSpPr>
                <p:nvPr/>
              </p:nvSpPr>
              <p:spPr bwMode="auto">
                <a:xfrm>
                  <a:off x="2244725" y="6527800"/>
                  <a:ext cx="2698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EFS</a:t>
                  </a:r>
                </a:p>
              </p:txBody>
            </p:sp>
            <p:sp>
              <p:nvSpPr>
                <p:cNvPr id="15" name="ZoneTexte 42"/>
                <p:cNvSpPr txBox="1">
                  <a:spLocks noChangeArrowheads="1"/>
                </p:cNvSpPr>
                <p:nvPr/>
              </p:nvSpPr>
              <p:spPr bwMode="auto">
                <a:xfrm>
                  <a:off x="3995737" y="6527800"/>
                  <a:ext cx="43180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INERIS</a:t>
                  </a:r>
                </a:p>
              </p:txBody>
            </p:sp>
            <p:sp>
              <p:nvSpPr>
                <p:cNvPr id="16" name="ZoneTexte 43"/>
                <p:cNvSpPr txBox="1">
                  <a:spLocks noChangeArrowheads="1"/>
                </p:cNvSpPr>
                <p:nvPr/>
              </p:nvSpPr>
              <p:spPr bwMode="auto">
                <a:xfrm>
                  <a:off x="4537074" y="6527800"/>
                  <a:ext cx="9683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CURIE</a:t>
                  </a:r>
                </a:p>
              </p:txBody>
            </p:sp>
            <p:sp>
              <p:nvSpPr>
                <p:cNvPr id="17" name="ZoneTexte 44"/>
                <p:cNvSpPr txBox="1">
                  <a:spLocks noChangeArrowheads="1"/>
                </p:cNvSpPr>
                <p:nvPr/>
              </p:nvSpPr>
              <p:spPr bwMode="auto">
                <a:xfrm>
                  <a:off x="5616574" y="6527800"/>
                  <a:ext cx="1547813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MINES-TELECOM</a:t>
                  </a:r>
                </a:p>
              </p:txBody>
            </p:sp>
            <p:sp>
              <p:nvSpPr>
                <p:cNvPr id="18" name="ZoneTexte 45"/>
                <p:cNvSpPr txBox="1">
                  <a:spLocks noChangeArrowheads="1"/>
                </p:cNvSpPr>
                <p:nvPr/>
              </p:nvSpPr>
              <p:spPr bwMode="auto">
                <a:xfrm>
                  <a:off x="8150223" y="6527800"/>
                  <a:ext cx="7270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UNICANCER</a:t>
                  </a:r>
                </a:p>
              </p:txBody>
            </p:sp>
            <p:pic>
              <p:nvPicPr>
                <p:cNvPr id="19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418602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506515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1" name="Image 20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5498016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2" name="ZoneTexte 49"/>
                <p:cNvSpPr txBox="1">
                  <a:spLocks noChangeArrowheads="1"/>
                </p:cNvSpPr>
                <p:nvPr/>
              </p:nvSpPr>
              <p:spPr bwMode="auto">
                <a:xfrm>
                  <a:off x="7273923" y="6527800"/>
                  <a:ext cx="328613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IRBA</a:t>
                  </a:r>
                </a:p>
              </p:txBody>
            </p:sp>
            <p:sp>
              <p:nvSpPr>
                <p:cNvPr id="23" name="ZoneTexte 50"/>
                <p:cNvSpPr txBox="1">
                  <a:spLocks noChangeArrowheads="1"/>
                </p:cNvSpPr>
                <p:nvPr/>
              </p:nvSpPr>
              <p:spPr bwMode="auto">
                <a:xfrm>
                  <a:off x="7713661" y="6527800"/>
                  <a:ext cx="325437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IRSN</a:t>
                  </a:r>
                </a:p>
              </p:txBody>
            </p:sp>
            <p:pic>
              <p:nvPicPr>
                <p:cNvPr id="24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7594848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8031434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7155631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7" name="ZoneTexte 54"/>
                <p:cNvSpPr txBox="1">
                  <a:spLocks noChangeArrowheads="1"/>
                </p:cNvSpPr>
                <p:nvPr/>
              </p:nvSpPr>
              <p:spPr bwMode="auto">
                <a:xfrm>
                  <a:off x="1720850" y="6527800"/>
                  <a:ext cx="41275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CIRAD</a:t>
                  </a:r>
                </a:p>
              </p:txBody>
            </p:sp>
            <p:pic>
              <p:nvPicPr>
                <p:cNvPr id="28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126102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9" name="ZoneTexte 56"/>
                <p:cNvSpPr txBox="1">
                  <a:spLocks noChangeArrowheads="1"/>
                </p:cNvSpPr>
                <p:nvPr/>
              </p:nvSpPr>
              <p:spPr bwMode="auto">
                <a:xfrm>
                  <a:off x="2624138" y="6527800"/>
                  <a:ext cx="1262062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FONDATION MERIEUX</a:t>
                  </a:r>
                </a:p>
              </p:txBody>
            </p:sp>
            <p:pic>
              <p:nvPicPr>
                <p:cNvPr id="30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877623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pic>
          <p:nvPicPr>
            <p:cNvPr id="8" name="Image 7" descr="aviesanSeul.eps"/>
            <p:cNvPicPr>
              <a:picLocks noChangeAspect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2900" y="6426202"/>
              <a:ext cx="817039" cy="1270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Connecteur droit 8"/>
            <p:cNvCxnSpPr/>
            <p:nvPr userDrawn="1"/>
          </p:nvCxnSpPr>
          <p:spPr bwMode="auto">
            <a:xfrm rot="5400000">
              <a:off x="1108075" y="6580188"/>
              <a:ext cx="258763" cy="1587"/>
            </a:xfrm>
            <a:prstGeom prst="line">
              <a:avLst/>
            </a:prstGeom>
            <a:gradFill rotWithShape="1">
              <a:gsLst>
                <a:gs pos="0">
                  <a:schemeClr val="bg2">
                    <a:gamma/>
                    <a:tint val="26667"/>
                    <a:invGamma/>
                  </a:schemeClr>
                </a:gs>
                <a:gs pos="100000">
                  <a:schemeClr val="bg2">
                    <a:alpha val="14999"/>
                  </a:schemeClr>
                </a:gs>
              </a:gsLst>
              <a:lin ang="5400000" scaled="1"/>
            </a:gradFill>
            <a:ln w="9525" cap="flat" cmpd="sng" algn="ctr">
              <a:solidFill>
                <a:srgbClr val="DA493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4495800"/>
            <a:ext cx="5334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660066"/>
                </a:solidFill>
                <a:latin typeface="+mj-lt"/>
                <a:cs typeface="Verdana"/>
              </a:defRPr>
            </a:lvl1pPr>
          </a:lstStyle>
          <a:p>
            <a:pPr>
              <a:defRPr/>
            </a:pPr>
            <a:fld id="{A67CDC84-819A-E042-A24B-5E3C38048050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cxnSp>
        <p:nvCxnSpPr>
          <p:cNvPr id="52" name="Connecteur droit 51"/>
          <p:cNvCxnSpPr/>
          <p:nvPr userDrawn="1"/>
        </p:nvCxnSpPr>
        <p:spPr bwMode="auto">
          <a:xfrm>
            <a:off x="8763000" y="4794250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Connecteur droit 52"/>
          <p:cNvCxnSpPr/>
          <p:nvPr userDrawn="1"/>
        </p:nvCxnSpPr>
        <p:spPr bwMode="auto">
          <a:xfrm>
            <a:off x="8763000" y="4572000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0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86" y="252181"/>
            <a:ext cx="27686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542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1409892"/>
            <a:ext cx="9144000" cy="4876800"/>
          </a:xfrm>
          <a:prstGeom prst="rect">
            <a:avLst/>
          </a:prstGeom>
          <a:solidFill>
            <a:srgbClr val="C3B5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180000" rIns="0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>
          <a:xfrm>
            <a:off x="381000" y="2971800"/>
            <a:ext cx="8382000" cy="1231106"/>
          </a:xfrm>
          <a:noFill/>
          <a:ln cap="flat">
            <a:noFill/>
          </a:ln>
        </p:spPr>
        <p:txBody>
          <a:bodyPr lIns="0" tIns="0" rIns="0" bIns="0" anchor="ctr">
            <a:spAutoFit/>
          </a:bodyPr>
          <a:lstStyle>
            <a:lvl1pPr algn="ctr">
              <a:defRPr sz="4000" b="1" cap="small" baseline="0">
                <a:solidFill>
                  <a:srgbClr val="660066"/>
                </a:solidFill>
                <a:latin typeface="Arial Black" panose="020B0A04020102020204" pitchFamily="34" charset="0"/>
                <a:cs typeface="Verdana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grpSp>
        <p:nvGrpSpPr>
          <p:cNvPr id="52" name="Grouper 95"/>
          <p:cNvGrpSpPr>
            <a:grpSpLocks/>
          </p:cNvGrpSpPr>
          <p:nvPr userDrawn="1"/>
        </p:nvGrpSpPr>
        <p:grpSpPr bwMode="auto">
          <a:xfrm>
            <a:off x="342900" y="6375400"/>
            <a:ext cx="8559800" cy="398463"/>
            <a:chOff x="342900" y="6375400"/>
            <a:chExt cx="8559798" cy="398463"/>
          </a:xfrm>
        </p:grpSpPr>
        <p:grpSp>
          <p:nvGrpSpPr>
            <p:cNvPr id="53" name="Grouper 94"/>
            <p:cNvGrpSpPr>
              <a:grpSpLocks/>
            </p:cNvGrpSpPr>
            <p:nvPr userDrawn="1"/>
          </p:nvGrpSpPr>
          <p:grpSpPr bwMode="auto">
            <a:xfrm>
              <a:off x="1254125" y="6375400"/>
              <a:ext cx="7648573" cy="398463"/>
              <a:chOff x="1254125" y="6375400"/>
              <a:chExt cx="7648573" cy="398463"/>
            </a:xfrm>
          </p:grpSpPr>
          <p:grpSp>
            <p:nvGrpSpPr>
              <p:cNvPr id="56" name="Grouper 20"/>
              <p:cNvGrpSpPr>
                <a:grpSpLocks/>
              </p:cNvGrpSpPr>
              <p:nvPr userDrawn="1"/>
            </p:nvGrpSpPr>
            <p:grpSpPr bwMode="auto">
              <a:xfrm>
                <a:off x="1254125" y="6375400"/>
                <a:ext cx="4972049" cy="246063"/>
                <a:chOff x="1352417" y="5181600"/>
                <a:chExt cx="4972164" cy="246221"/>
              </a:xfrm>
            </p:grpSpPr>
            <p:pic>
              <p:nvPicPr>
                <p:cNvPr id="77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661807" y="5249333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78" name="ZoneTexte 22"/>
                <p:cNvSpPr txBox="1">
                  <a:spLocks noChangeArrowheads="1"/>
                </p:cNvSpPr>
                <p:nvPr/>
              </p:nvSpPr>
              <p:spPr bwMode="auto">
                <a:xfrm>
                  <a:off x="1352417" y="5181600"/>
                  <a:ext cx="30957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CEA</a:t>
                  </a:r>
                </a:p>
              </p:txBody>
            </p:sp>
            <p:sp>
              <p:nvSpPr>
                <p:cNvPr id="79" name="ZoneTexte 23"/>
                <p:cNvSpPr txBox="1">
                  <a:spLocks noChangeArrowheads="1"/>
                </p:cNvSpPr>
                <p:nvPr/>
              </p:nvSpPr>
              <p:spPr bwMode="auto">
                <a:xfrm>
                  <a:off x="1787402" y="5181600"/>
                  <a:ext cx="392122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CHRU</a:t>
                  </a:r>
                </a:p>
              </p:txBody>
            </p:sp>
            <p:sp>
              <p:nvSpPr>
                <p:cNvPr id="80" name="ZoneTexte 24"/>
                <p:cNvSpPr txBox="1">
                  <a:spLocks noChangeArrowheads="1"/>
                </p:cNvSpPr>
                <p:nvPr/>
              </p:nvSpPr>
              <p:spPr bwMode="auto">
                <a:xfrm>
                  <a:off x="2304939" y="5181600"/>
                  <a:ext cx="366721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CNRS</a:t>
                  </a:r>
                </a:p>
              </p:txBody>
            </p:sp>
            <p:sp>
              <p:nvSpPr>
                <p:cNvPr id="81" name="ZoneTexte 25"/>
                <p:cNvSpPr txBox="1">
                  <a:spLocks noChangeArrowheads="1"/>
                </p:cNvSpPr>
                <p:nvPr/>
              </p:nvSpPr>
              <p:spPr bwMode="auto">
                <a:xfrm>
                  <a:off x="2797075" y="5181600"/>
                  <a:ext cx="304807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CPU</a:t>
                  </a:r>
                </a:p>
              </p:txBody>
            </p:sp>
            <p:sp>
              <p:nvSpPr>
                <p:cNvPr id="82" name="ZoneTexte 26"/>
                <p:cNvSpPr txBox="1">
                  <a:spLocks noChangeArrowheads="1"/>
                </p:cNvSpPr>
                <p:nvPr/>
              </p:nvSpPr>
              <p:spPr bwMode="auto">
                <a:xfrm>
                  <a:off x="3227298" y="5181600"/>
                  <a:ext cx="34132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INRA</a:t>
                  </a:r>
                </a:p>
              </p:txBody>
            </p:sp>
            <p:sp>
              <p:nvSpPr>
                <p:cNvPr id="83" name="ZoneTexte 27"/>
                <p:cNvSpPr txBox="1">
                  <a:spLocks noChangeArrowheads="1"/>
                </p:cNvSpPr>
                <p:nvPr/>
              </p:nvSpPr>
              <p:spPr bwMode="auto">
                <a:xfrm>
                  <a:off x="3694034" y="5181600"/>
                  <a:ext cx="381009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INRIA</a:t>
                  </a:r>
                </a:p>
              </p:txBody>
            </p:sp>
            <p:sp>
              <p:nvSpPr>
                <p:cNvPr id="84" name="ZoneTexte 28"/>
                <p:cNvSpPr txBox="1">
                  <a:spLocks noChangeArrowheads="1"/>
                </p:cNvSpPr>
                <p:nvPr/>
              </p:nvSpPr>
              <p:spPr bwMode="auto">
                <a:xfrm>
                  <a:off x="4200457" y="5181600"/>
                  <a:ext cx="485786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>
                  <a:defPPr>
                    <a:defRPr lang="fr-FR"/>
                  </a:defPPr>
                  <a:lvl1pPr>
                    <a:defRPr sz="100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defRPr>
                  </a:lvl1pPr>
                </a:lstStyle>
                <a:p>
                  <a:pPr lvl="0"/>
                  <a:r>
                    <a:rPr lang="fr-FR" dirty="0"/>
                    <a:t>INSERM</a:t>
                  </a:r>
                </a:p>
              </p:txBody>
            </p:sp>
            <p:sp>
              <p:nvSpPr>
                <p:cNvPr id="85" name="ZoneTexte 29"/>
                <p:cNvSpPr txBox="1">
                  <a:spLocks noChangeArrowheads="1"/>
                </p:cNvSpPr>
                <p:nvPr/>
              </p:nvSpPr>
              <p:spPr bwMode="auto">
                <a:xfrm>
                  <a:off x="4811659" y="5181600"/>
                  <a:ext cx="1125563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PASTEUR</a:t>
                  </a:r>
                </a:p>
              </p:txBody>
            </p:sp>
            <p:sp>
              <p:nvSpPr>
                <p:cNvPr id="86" name="ZoneTexte 30"/>
                <p:cNvSpPr txBox="1">
                  <a:spLocks noChangeArrowheads="1"/>
                </p:cNvSpPr>
                <p:nvPr/>
              </p:nvSpPr>
              <p:spPr bwMode="auto">
                <a:xfrm>
                  <a:off x="6062638" y="5181600"/>
                  <a:ext cx="261943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IRD</a:t>
                  </a:r>
                </a:p>
              </p:txBody>
            </p:sp>
            <p:pic>
              <p:nvPicPr>
                <p:cNvPr id="87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667000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88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175930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89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107268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0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57293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1" name="Image 90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07246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2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686303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3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593513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57" name="Grouper 93"/>
              <p:cNvGrpSpPr>
                <a:grpSpLocks/>
              </p:cNvGrpSpPr>
              <p:nvPr userDrawn="1"/>
            </p:nvGrpSpPr>
            <p:grpSpPr bwMode="auto">
              <a:xfrm>
                <a:off x="1279525" y="6527800"/>
                <a:ext cx="7623173" cy="246063"/>
                <a:chOff x="1254125" y="6527800"/>
                <a:chExt cx="7623173" cy="246063"/>
              </a:xfrm>
            </p:grpSpPr>
            <p:pic>
              <p:nvPicPr>
                <p:cNvPr id="58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602031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59" name="ZoneTexte 40"/>
                <p:cNvSpPr txBox="1">
                  <a:spLocks noChangeArrowheads="1"/>
                </p:cNvSpPr>
                <p:nvPr/>
              </p:nvSpPr>
              <p:spPr bwMode="auto">
                <a:xfrm>
                  <a:off x="1254125" y="6527800"/>
                  <a:ext cx="35560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>
                  <a:defPPr>
                    <a:defRPr lang="fr-FR"/>
                  </a:defPPr>
                  <a:lvl1pPr>
                    <a:defRPr sz="100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defRPr>
                  </a:lvl1pPr>
                </a:lstStyle>
                <a:p>
                  <a:pPr lvl="0"/>
                  <a:r>
                    <a:rPr lang="fr-FR" dirty="0"/>
                    <a:t>ARIIS</a:t>
                  </a:r>
                </a:p>
              </p:txBody>
            </p:sp>
            <p:sp>
              <p:nvSpPr>
                <p:cNvPr id="60" name="ZoneTexte 41"/>
                <p:cNvSpPr txBox="1">
                  <a:spLocks noChangeArrowheads="1"/>
                </p:cNvSpPr>
                <p:nvPr/>
              </p:nvSpPr>
              <p:spPr bwMode="auto">
                <a:xfrm>
                  <a:off x="2244725" y="6527800"/>
                  <a:ext cx="2698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EFS</a:t>
                  </a:r>
                </a:p>
              </p:txBody>
            </p:sp>
            <p:sp>
              <p:nvSpPr>
                <p:cNvPr id="61" name="ZoneTexte 42"/>
                <p:cNvSpPr txBox="1">
                  <a:spLocks noChangeArrowheads="1"/>
                </p:cNvSpPr>
                <p:nvPr/>
              </p:nvSpPr>
              <p:spPr bwMode="auto">
                <a:xfrm>
                  <a:off x="3995737" y="6527800"/>
                  <a:ext cx="43180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INERIS</a:t>
                  </a:r>
                </a:p>
              </p:txBody>
            </p:sp>
            <p:sp>
              <p:nvSpPr>
                <p:cNvPr id="62" name="ZoneTexte 43"/>
                <p:cNvSpPr txBox="1">
                  <a:spLocks noChangeArrowheads="1"/>
                </p:cNvSpPr>
                <p:nvPr/>
              </p:nvSpPr>
              <p:spPr bwMode="auto">
                <a:xfrm>
                  <a:off x="4537074" y="6527800"/>
                  <a:ext cx="9683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CURIE</a:t>
                  </a:r>
                </a:p>
              </p:txBody>
            </p:sp>
            <p:sp>
              <p:nvSpPr>
                <p:cNvPr id="63" name="ZoneTexte 44"/>
                <p:cNvSpPr txBox="1">
                  <a:spLocks noChangeArrowheads="1"/>
                </p:cNvSpPr>
                <p:nvPr/>
              </p:nvSpPr>
              <p:spPr bwMode="auto">
                <a:xfrm>
                  <a:off x="5616574" y="6527800"/>
                  <a:ext cx="1547813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MINES-TELECOM</a:t>
                  </a:r>
                </a:p>
              </p:txBody>
            </p:sp>
            <p:sp>
              <p:nvSpPr>
                <p:cNvPr id="64" name="ZoneTexte 45"/>
                <p:cNvSpPr txBox="1">
                  <a:spLocks noChangeArrowheads="1"/>
                </p:cNvSpPr>
                <p:nvPr/>
              </p:nvSpPr>
              <p:spPr bwMode="auto">
                <a:xfrm>
                  <a:off x="8150223" y="6527800"/>
                  <a:ext cx="7270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kern="12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UNICANCER</a:t>
                  </a:r>
                </a:p>
              </p:txBody>
            </p:sp>
            <p:pic>
              <p:nvPicPr>
                <p:cNvPr id="65" name="Image 64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418602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66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506515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67" name="Image 66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5498016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68" name="ZoneTexte 49"/>
                <p:cNvSpPr txBox="1">
                  <a:spLocks noChangeArrowheads="1"/>
                </p:cNvSpPr>
                <p:nvPr/>
              </p:nvSpPr>
              <p:spPr bwMode="auto">
                <a:xfrm>
                  <a:off x="7273923" y="6527800"/>
                  <a:ext cx="328613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IRBA</a:t>
                  </a:r>
                </a:p>
              </p:txBody>
            </p:sp>
            <p:sp>
              <p:nvSpPr>
                <p:cNvPr id="69" name="ZoneTexte 50"/>
                <p:cNvSpPr txBox="1">
                  <a:spLocks noChangeArrowheads="1"/>
                </p:cNvSpPr>
                <p:nvPr/>
              </p:nvSpPr>
              <p:spPr bwMode="auto">
                <a:xfrm>
                  <a:off x="7713661" y="6527800"/>
                  <a:ext cx="325437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IRSN</a:t>
                  </a:r>
                </a:p>
              </p:txBody>
            </p:sp>
            <p:pic>
              <p:nvPicPr>
                <p:cNvPr id="70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7594848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71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8031434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72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7155631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73" name="ZoneTexte 54"/>
                <p:cNvSpPr txBox="1">
                  <a:spLocks noChangeArrowheads="1"/>
                </p:cNvSpPr>
                <p:nvPr/>
              </p:nvSpPr>
              <p:spPr bwMode="auto">
                <a:xfrm>
                  <a:off x="1720850" y="6527800"/>
                  <a:ext cx="41275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CIRAD</a:t>
                  </a:r>
                </a:p>
              </p:txBody>
            </p:sp>
            <p:pic>
              <p:nvPicPr>
                <p:cNvPr id="74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126102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75" name="ZoneTexte 56"/>
                <p:cNvSpPr txBox="1">
                  <a:spLocks noChangeArrowheads="1"/>
                </p:cNvSpPr>
                <p:nvPr/>
              </p:nvSpPr>
              <p:spPr bwMode="auto">
                <a:xfrm>
                  <a:off x="2624138" y="6527800"/>
                  <a:ext cx="1262062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FONDATION MERIEUX</a:t>
                  </a:r>
                </a:p>
              </p:txBody>
            </p:sp>
            <p:pic>
              <p:nvPicPr>
                <p:cNvPr id="76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877623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pic>
          <p:nvPicPr>
            <p:cNvPr id="54" name="Image 53" descr="aviesanSeul.eps"/>
            <p:cNvPicPr>
              <a:picLocks noChangeAspect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2900" y="6426202"/>
              <a:ext cx="817039" cy="1270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55" name="Connecteur droit 54"/>
            <p:cNvCxnSpPr/>
            <p:nvPr userDrawn="1"/>
          </p:nvCxnSpPr>
          <p:spPr bwMode="auto">
            <a:xfrm rot="5400000">
              <a:off x="1108075" y="6580188"/>
              <a:ext cx="258763" cy="1587"/>
            </a:xfrm>
            <a:prstGeom prst="line">
              <a:avLst/>
            </a:prstGeom>
            <a:gradFill rotWithShape="1">
              <a:gsLst>
                <a:gs pos="0">
                  <a:schemeClr val="bg2">
                    <a:gamma/>
                    <a:tint val="26667"/>
                    <a:invGamma/>
                  </a:schemeClr>
                </a:gs>
                <a:gs pos="100000">
                  <a:schemeClr val="bg2">
                    <a:alpha val="14999"/>
                  </a:schemeClr>
                </a:gs>
              </a:gsLst>
              <a:lin ang="5400000" scaled="1"/>
            </a:gradFill>
            <a:ln w="9525" cap="flat" cmpd="sng" algn="ctr">
              <a:solidFill>
                <a:srgbClr val="DA493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4495800"/>
            <a:ext cx="5334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lang="en-US" sz="1050" b="1" kern="1200" smtClean="0">
                <a:solidFill>
                  <a:srgbClr val="660066"/>
                </a:solidFill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fld id="{A67CDC84-819A-E042-A24B-5E3C38048050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48" name="Connecteur droit 47"/>
          <p:cNvCxnSpPr/>
          <p:nvPr userDrawn="1"/>
        </p:nvCxnSpPr>
        <p:spPr bwMode="auto">
          <a:xfrm>
            <a:off x="8763000" y="4794250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Connecteur droit 48"/>
          <p:cNvCxnSpPr/>
          <p:nvPr userDrawn="1"/>
        </p:nvCxnSpPr>
        <p:spPr bwMode="auto">
          <a:xfrm>
            <a:off x="8763000" y="4572000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>
          <a:xfrm>
            <a:off x="361728" y="4897624"/>
            <a:ext cx="8401272" cy="763624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pic>
        <p:nvPicPr>
          <p:cNvPr id="50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6102"/>
            <a:ext cx="1057353" cy="54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601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0" y="6743892"/>
            <a:ext cx="9144000" cy="114108"/>
          </a:xfrm>
          <a:prstGeom prst="rect">
            <a:avLst/>
          </a:prstGeom>
          <a:solidFill>
            <a:srgbClr val="C3B5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180000" rIns="0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87642" y="533401"/>
            <a:ext cx="6575158" cy="1059396"/>
          </a:xfrm>
        </p:spPr>
        <p:txBody>
          <a:bodyPr anchor="t"/>
          <a:lstStyle>
            <a:lvl1pPr>
              <a:defRPr sz="3200" b="1" cap="small" baseline="0">
                <a:solidFill>
                  <a:srgbClr val="660066"/>
                </a:solidFill>
                <a:latin typeface="Arial Black" panose="020B0A04020102020204" pitchFamily="34" charset="0"/>
                <a:cs typeface="Verdana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440" y="6446837"/>
            <a:ext cx="61156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50" b="1">
                <a:solidFill>
                  <a:srgbClr val="660066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fld id="{A67CDC84-819A-E042-A24B-5E3C38048050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cxnSp>
        <p:nvCxnSpPr>
          <p:cNvPr id="6" name="Connecteur droit 5"/>
          <p:cNvCxnSpPr/>
          <p:nvPr userDrawn="1"/>
        </p:nvCxnSpPr>
        <p:spPr bwMode="auto">
          <a:xfrm>
            <a:off x="8763000" y="674528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Connecteur droit 6"/>
          <p:cNvCxnSpPr/>
          <p:nvPr userDrawn="1"/>
        </p:nvCxnSpPr>
        <p:spPr bwMode="auto">
          <a:xfrm>
            <a:off x="8763000" y="652303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6102"/>
            <a:ext cx="1057353" cy="54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773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16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93A2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4A8A302-4479-4582-AFC4-53DB3AB68D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0606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cap="small" spc="-100" baseline="0">
          <a:solidFill>
            <a:srgbClr val="D2533C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rgbClr val="C00000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rgbClr val="C00000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rgbClr val="C00000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rgbClr val="C00000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371600"/>
            <a:ext cx="79248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514600"/>
            <a:ext cx="7924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094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31" r:id="rId4"/>
    <p:sldLayoutId id="2147483729" r:id="rId5"/>
    <p:sldLayoutId id="2147483730" r:id="rId6"/>
    <p:sldLayoutId id="2147483745" r:id="rId7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2">
              <a:lumMod val="75000"/>
            </a:schemeClr>
          </a:solidFill>
          <a:latin typeface="+mj-lt"/>
          <a:ea typeface="ＭＳ Ｐゴシック" charset="-128"/>
          <a:cs typeface="Trebuchet M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EA641B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-128"/>
          <a:cs typeface="Verdana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896D"/>
        </a:buClr>
        <a:buChar char="–"/>
        <a:defRPr sz="2400">
          <a:solidFill>
            <a:schemeClr val="tx1"/>
          </a:solidFill>
          <a:latin typeface="+mn-lt"/>
          <a:ea typeface="ＭＳ Ｐゴシック" charset="-128"/>
          <a:cs typeface="Verdan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896D"/>
        </a:buClr>
        <a:buChar char="•"/>
        <a:defRPr sz="2000">
          <a:solidFill>
            <a:schemeClr val="tx1"/>
          </a:solidFill>
          <a:latin typeface="+mn-lt"/>
          <a:ea typeface="ＭＳ Ｐゴシック" charset="-128"/>
          <a:cs typeface="Verdan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ＭＳ Ｐゴシック" charset="-128"/>
          <a:cs typeface="Verdan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EA641B"/>
        </a:buClr>
        <a:buChar char="»"/>
        <a:defRPr sz="1600">
          <a:solidFill>
            <a:schemeClr val="tx1"/>
          </a:solidFill>
          <a:latin typeface="+mn-lt"/>
          <a:ea typeface="ＭＳ Ｐゴシック" charset="-128"/>
          <a:cs typeface="Verdan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371600"/>
            <a:ext cx="79248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514600"/>
            <a:ext cx="7924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43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>
              <a:lumMod val="75000"/>
            </a:schemeClr>
          </a:solidFill>
          <a:latin typeface="+mj-lt"/>
          <a:ea typeface="ＭＳ Ｐゴシック" charset="-128"/>
          <a:cs typeface="Trebuchet M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EA641B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-128"/>
          <a:cs typeface="Verdana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896D"/>
        </a:buClr>
        <a:buChar char="–"/>
        <a:defRPr sz="2400">
          <a:solidFill>
            <a:schemeClr val="tx1"/>
          </a:solidFill>
          <a:latin typeface="+mn-lt"/>
          <a:ea typeface="ＭＳ Ｐゴシック" charset="-128"/>
          <a:cs typeface="Verdan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896D"/>
        </a:buClr>
        <a:buChar char="•"/>
        <a:defRPr sz="2000">
          <a:solidFill>
            <a:schemeClr val="tx1"/>
          </a:solidFill>
          <a:latin typeface="+mn-lt"/>
          <a:ea typeface="ＭＳ Ｐゴシック" charset="-128"/>
          <a:cs typeface="Verdan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ＭＳ Ｐゴシック" charset="-128"/>
          <a:cs typeface="Verdan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EA641B"/>
        </a:buClr>
        <a:buChar char="»"/>
        <a:defRPr sz="1600">
          <a:solidFill>
            <a:schemeClr val="tx1"/>
          </a:solidFill>
          <a:latin typeface="+mn-lt"/>
          <a:ea typeface="ＭＳ Ｐゴシック" charset="-128"/>
          <a:cs typeface="Verdan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ulie.thomas@chu-bordeaux.fr" TargetMode="External"/><Relationship Id="rId2" Type="http://schemas.openxmlformats.org/officeDocument/2006/relationships/hyperlink" Target="mailto:Jean-benoit.thambo@chu-bordeaux.fr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10171" y="2312876"/>
            <a:ext cx="5943600" cy="1844824"/>
          </a:xfrm>
        </p:spPr>
        <p:txBody>
          <a:bodyPr>
            <a:noAutofit/>
          </a:bodyPr>
          <a:lstStyle/>
          <a:p>
            <a:r>
              <a:rPr lang="fr-FR" sz="4400" dirty="0" smtClean="0"/>
              <a:t>Plan France </a:t>
            </a:r>
            <a:r>
              <a:rPr lang="fr-FR" sz="4400" dirty="0"/>
              <a:t>Médecine génomique </a:t>
            </a:r>
            <a:r>
              <a:rPr lang="fr-FR" sz="4400" dirty="0" smtClean="0"/>
              <a:t>2025</a:t>
            </a:r>
            <a:br>
              <a:rPr lang="fr-FR" sz="4400" dirty="0" smtClean="0"/>
            </a:br>
            <a:r>
              <a:rPr lang="fr-FR" sz="4400" dirty="0"/>
              <a:t/>
            </a:r>
            <a:br>
              <a:rPr lang="fr-FR" sz="4400" dirty="0"/>
            </a:br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fr-FR" sz="4400" dirty="0"/>
              <a:t/>
            </a:r>
            <a:br>
              <a:rPr lang="fr-FR" sz="4400" dirty="0"/>
            </a:br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fr-FR" sz="4400" dirty="0" smtClean="0"/>
              <a:t>MISE A JOUR 2021</a:t>
            </a:r>
            <a:endParaRPr lang="en-US" sz="1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67CDC84-819A-E042-A24B-5E3C3804805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56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A302-4479-4582-AFC4-53DB3AB68DF4}" type="slidenum">
              <a:rPr lang="fr-FR" smtClean="0"/>
              <a:t>2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-72516" y="661193"/>
            <a:ext cx="9145016" cy="576064"/>
          </a:xfrm>
        </p:spPr>
        <p:txBody>
          <a:bodyPr/>
          <a:lstStyle/>
          <a:p>
            <a:pPr algn="ctr"/>
            <a:r>
              <a:rPr lang="fr-FR" sz="2000" dirty="0" smtClean="0"/>
              <a:t>Nom de la pré-indication </a:t>
            </a:r>
            <a:r>
              <a:rPr lang="fr-FR" sz="2000" dirty="0"/>
              <a:t>: </a:t>
            </a:r>
            <a:r>
              <a:rPr lang="fr-FR" sz="2000" dirty="0">
                <a:solidFill>
                  <a:schemeClr val="bg2">
                    <a:lumMod val="50000"/>
                  </a:schemeClr>
                </a:solidFill>
              </a:rPr>
              <a:t>Malformations cardiaques congénitales </a:t>
            </a:r>
            <a:r>
              <a:rPr lang="fr-FR" sz="2000" dirty="0" smtClean="0">
                <a:solidFill>
                  <a:schemeClr val="bg2">
                    <a:lumMod val="50000"/>
                  </a:schemeClr>
                </a:solidFill>
              </a:rPr>
              <a:t>complexes (formes syndromiques ou familiales)</a:t>
            </a:r>
            <a:endParaRPr lang="fr-FR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Titre 4"/>
          <p:cNvSpPr txBox="1">
            <a:spLocks/>
          </p:cNvSpPr>
          <p:nvPr/>
        </p:nvSpPr>
        <p:spPr bwMode="auto">
          <a:xfrm>
            <a:off x="503548" y="3176972"/>
            <a:ext cx="6644379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>
                    <a:lumMod val="75000"/>
                  </a:schemeClr>
                </a:solidFill>
                <a:latin typeface="+mj-lt"/>
                <a:ea typeface="ＭＳ Ｐゴシック" charset="-128"/>
                <a:cs typeface="Trebuchet M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9pPr>
          </a:lstStyle>
          <a:p>
            <a:pPr algn="ctr"/>
            <a:r>
              <a:rPr lang="fr-FR" sz="2000" kern="0" dirty="0" smtClean="0"/>
              <a:t>Texte de présentation de la pré-indication (500 caractères max):</a:t>
            </a:r>
            <a:endParaRPr lang="fr-FR" sz="2000" kern="0" dirty="0"/>
          </a:p>
        </p:txBody>
      </p:sp>
      <p:sp>
        <p:nvSpPr>
          <p:cNvPr id="7" name="Titre 4"/>
          <p:cNvSpPr txBox="1">
            <a:spLocks/>
          </p:cNvSpPr>
          <p:nvPr/>
        </p:nvSpPr>
        <p:spPr bwMode="auto">
          <a:xfrm>
            <a:off x="215516" y="1520788"/>
            <a:ext cx="874897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>
                    <a:lumMod val="75000"/>
                  </a:schemeClr>
                </a:solidFill>
                <a:latin typeface="+mj-lt"/>
                <a:ea typeface="ＭＳ Ｐゴシック" charset="-128"/>
                <a:cs typeface="Trebuchet M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9pPr>
          </a:lstStyle>
          <a:p>
            <a:r>
              <a:rPr lang="fr-FR" sz="1600" kern="0" dirty="0" smtClean="0"/>
              <a:t>Nom de la filière : </a:t>
            </a:r>
            <a:r>
              <a:rPr lang="fr-FR" sz="1600" kern="0" dirty="0" smtClean="0">
                <a:solidFill>
                  <a:schemeClr val="bg2">
                    <a:lumMod val="50000"/>
                  </a:schemeClr>
                </a:solidFill>
              </a:rPr>
              <a:t>CARDIOGEN</a:t>
            </a:r>
          </a:p>
          <a:p>
            <a:r>
              <a:rPr lang="fr-FR" sz="1600" kern="0" dirty="0" smtClean="0"/>
              <a:t>Référent cardiologue: </a:t>
            </a:r>
            <a:r>
              <a:rPr lang="fr-FR" sz="1600" b="1" dirty="0">
                <a:solidFill>
                  <a:schemeClr val="bg2">
                    <a:lumMod val="50000"/>
                  </a:schemeClr>
                </a:solidFill>
              </a:rPr>
              <a:t>J. THOMAS, JB. THAMBO, </a:t>
            </a:r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Hôpital Cardiologique du Haut </a:t>
            </a:r>
            <a:r>
              <a:rPr lang="fr-FR" sz="1600" dirty="0" err="1">
                <a:solidFill>
                  <a:schemeClr val="bg2">
                    <a:lumMod val="50000"/>
                  </a:schemeClr>
                </a:solidFill>
              </a:rPr>
              <a:t>Lévêque</a:t>
            </a:r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, CHU de Bordeaux</a:t>
            </a:r>
          </a:p>
          <a:p>
            <a:r>
              <a:rPr lang="fr-FR" sz="1600" kern="0" dirty="0" smtClean="0"/>
              <a:t>Référent </a:t>
            </a:r>
            <a:r>
              <a:rPr lang="fr-FR" sz="1600" kern="0" dirty="0"/>
              <a:t>généticien : </a:t>
            </a:r>
            <a:r>
              <a:rPr lang="fr-FR" sz="1600" kern="0" dirty="0">
                <a:solidFill>
                  <a:schemeClr val="bg2">
                    <a:lumMod val="50000"/>
                  </a:schemeClr>
                </a:solidFill>
              </a:rPr>
              <a:t>C. ROORYCK-THAMBO, </a:t>
            </a:r>
            <a:r>
              <a:rPr lang="fr-FR" sz="1600" kern="0" dirty="0" smtClean="0">
                <a:solidFill>
                  <a:schemeClr val="bg2">
                    <a:lumMod val="50000"/>
                  </a:schemeClr>
                </a:solidFill>
              </a:rPr>
              <a:t>Service de génétique médicale, laboratoire </a:t>
            </a:r>
            <a:r>
              <a:rPr lang="fr-FR" sz="1600" kern="0" dirty="0">
                <a:solidFill>
                  <a:schemeClr val="bg2">
                    <a:lumMod val="50000"/>
                  </a:schemeClr>
                </a:solidFill>
              </a:rPr>
              <a:t>de génétique moléculaire, CHU de </a:t>
            </a:r>
            <a:r>
              <a:rPr lang="fr-FR" sz="1600" kern="0" dirty="0" smtClean="0">
                <a:solidFill>
                  <a:schemeClr val="bg2">
                    <a:lumMod val="50000"/>
                  </a:schemeClr>
                </a:solidFill>
              </a:rPr>
              <a:t>Bordeaux</a:t>
            </a:r>
          </a:p>
          <a:p>
            <a:endParaRPr lang="fr-FR" sz="1600" kern="0" dirty="0">
              <a:solidFill>
                <a:schemeClr val="bg2">
                  <a:lumMod val="50000"/>
                </a:schemeClr>
              </a:solidFill>
            </a:endParaRPr>
          </a:p>
          <a:p>
            <a:endParaRPr lang="fr-FR" sz="1600" kern="0" dirty="0" smtClean="0"/>
          </a:p>
          <a:p>
            <a:endParaRPr lang="fr-FR" sz="1600" kern="0" dirty="0" smtClean="0"/>
          </a:p>
          <a:p>
            <a:endParaRPr lang="fr-FR" sz="1600" kern="0" dirty="0"/>
          </a:p>
          <a:p>
            <a:endParaRPr lang="fr-FR" sz="1600" kern="0" dirty="0" smtClean="0"/>
          </a:p>
          <a:p>
            <a:r>
              <a:rPr lang="fr-FR" sz="1200" dirty="0" smtClean="0">
                <a:solidFill>
                  <a:schemeClr val="bg2">
                    <a:lumMod val="50000"/>
                  </a:schemeClr>
                </a:solidFill>
              </a:rPr>
              <a:t>On distingue deux situations pour les malformations </a:t>
            </a:r>
            <a:r>
              <a:rPr lang="fr-FR" sz="1200" dirty="0">
                <a:solidFill>
                  <a:schemeClr val="bg2">
                    <a:lumMod val="50000"/>
                  </a:schemeClr>
                </a:solidFill>
              </a:rPr>
              <a:t>cardiaques congénitales complexes:</a:t>
            </a:r>
          </a:p>
          <a:p>
            <a:r>
              <a:rPr lang="fr-FR" sz="1200" dirty="0">
                <a:solidFill>
                  <a:schemeClr val="bg2">
                    <a:lumMod val="50000"/>
                  </a:schemeClr>
                </a:solidFill>
              </a:rPr>
              <a:t>- Les formes syndromiques (souvent sporadiques)</a:t>
            </a:r>
          </a:p>
          <a:p>
            <a:r>
              <a:rPr lang="fr-FR" sz="1200" dirty="0" smtClean="0">
                <a:solidFill>
                  <a:schemeClr val="bg2">
                    <a:lumMod val="50000"/>
                  </a:schemeClr>
                </a:solidFill>
              </a:rPr>
              <a:t>- Les formes </a:t>
            </a:r>
            <a:r>
              <a:rPr lang="fr-FR" sz="1200" dirty="0">
                <a:solidFill>
                  <a:schemeClr val="bg2">
                    <a:lumMod val="50000"/>
                  </a:schemeClr>
                </a:solidFill>
              </a:rPr>
              <a:t>familiales non syndromiques</a:t>
            </a:r>
          </a:p>
          <a:p>
            <a:endParaRPr lang="fr-FR" sz="12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r-FR" sz="1200" kern="0" dirty="0" smtClean="0">
                <a:solidFill>
                  <a:schemeClr val="bg2">
                    <a:lumMod val="50000"/>
                  </a:schemeClr>
                </a:solidFill>
              </a:rPr>
              <a:t>Il existe une grande </a:t>
            </a:r>
            <a:r>
              <a:rPr lang="fr-FR" sz="1200" kern="0" dirty="0">
                <a:solidFill>
                  <a:schemeClr val="bg2">
                    <a:lumMod val="50000"/>
                  </a:schemeClr>
                </a:solidFill>
              </a:rPr>
              <a:t>hétérogénéité génétique des </a:t>
            </a:r>
            <a:r>
              <a:rPr lang="fr-FR" sz="1200" dirty="0" smtClean="0">
                <a:solidFill>
                  <a:schemeClr val="bg2">
                    <a:lumMod val="50000"/>
                  </a:schemeClr>
                </a:solidFill>
              </a:rPr>
              <a:t>malformations </a:t>
            </a:r>
            <a:r>
              <a:rPr lang="fr-FR" sz="1200" dirty="0">
                <a:solidFill>
                  <a:schemeClr val="bg2">
                    <a:lumMod val="50000"/>
                  </a:schemeClr>
                </a:solidFill>
              </a:rPr>
              <a:t>cardiaques congénitales </a:t>
            </a:r>
            <a:r>
              <a:rPr lang="fr-FR" sz="1200" dirty="0" smtClean="0">
                <a:solidFill>
                  <a:schemeClr val="bg2">
                    <a:lumMod val="50000"/>
                  </a:schemeClr>
                </a:solidFill>
              </a:rPr>
              <a:t>complexes, elles peuvent aussi faire</a:t>
            </a:r>
            <a:r>
              <a:rPr lang="fr-FR" sz="1200" kern="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fr-FR" sz="1200" kern="0" dirty="0">
                <a:solidFill>
                  <a:schemeClr val="bg2">
                    <a:lumMod val="50000"/>
                  </a:schemeClr>
                </a:solidFill>
              </a:rPr>
              <a:t>partie de nombreuses entités </a:t>
            </a:r>
            <a:r>
              <a:rPr lang="fr-FR" sz="1200" kern="0" dirty="0" smtClean="0">
                <a:solidFill>
                  <a:schemeClr val="bg2">
                    <a:lumMod val="50000"/>
                  </a:schemeClr>
                </a:solidFill>
              </a:rPr>
              <a:t>syndromiques.</a:t>
            </a:r>
          </a:p>
          <a:p>
            <a:r>
              <a:rPr lang="fr-FR" sz="1200" kern="0" dirty="0" smtClean="0">
                <a:solidFill>
                  <a:schemeClr val="bg2">
                    <a:lumMod val="50000"/>
                  </a:schemeClr>
                </a:solidFill>
              </a:rPr>
              <a:t>Il existe un faible rendement des panels ciblés pour les M3C non syndromiques familiales.</a:t>
            </a:r>
          </a:p>
          <a:p>
            <a:r>
              <a:rPr lang="fr-FR" sz="1200" kern="0" dirty="0" smtClean="0">
                <a:solidFill>
                  <a:schemeClr val="bg2">
                    <a:lumMod val="50000"/>
                  </a:schemeClr>
                </a:solidFill>
              </a:rPr>
              <a:t>Le STHD permettra une augmentation </a:t>
            </a:r>
            <a:r>
              <a:rPr lang="fr-FR" sz="1200" kern="0" dirty="0">
                <a:solidFill>
                  <a:schemeClr val="bg2">
                    <a:lumMod val="50000"/>
                  </a:schemeClr>
                </a:solidFill>
              </a:rPr>
              <a:t>du rendement diagnostique </a:t>
            </a:r>
            <a:r>
              <a:rPr lang="fr-FR" sz="1200" kern="0" dirty="0" smtClean="0">
                <a:solidFill>
                  <a:schemeClr val="bg2">
                    <a:lumMod val="50000"/>
                  </a:schemeClr>
                </a:solidFill>
              </a:rPr>
              <a:t>(15%-40%) </a:t>
            </a:r>
            <a:r>
              <a:rPr lang="fr-FR" sz="1200" kern="0" dirty="0">
                <a:solidFill>
                  <a:schemeClr val="bg2">
                    <a:lumMod val="50000"/>
                  </a:schemeClr>
                </a:solidFill>
              </a:rPr>
              <a:t>pour une préindication en demande croissante de conseil génétique++</a:t>
            </a:r>
            <a:br>
              <a:rPr lang="fr-FR" sz="1200" kern="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fr-FR" sz="1200" kern="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fr-FR" sz="1200" kern="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fr-FR" sz="1400" kern="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fr-FR" sz="1400" kern="0" dirty="0">
                <a:solidFill>
                  <a:schemeClr val="bg2">
                    <a:lumMod val="50000"/>
                  </a:schemeClr>
                </a:solidFill>
              </a:rPr>
            </a:br>
            <a:endParaRPr lang="fr-FR" sz="1400" kern="0" dirty="0">
              <a:solidFill>
                <a:schemeClr val="bg2">
                  <a:lumMod val="50000"/>
                </a:schemeClr>
              </a:solidFill>
            </a:endParaRPr>
          </a:p>
          <a:p>
            <a:endParaRPr lang="fr-FR" sz="1600" kern="0" dirty="0" smtClean="0"/>
          </a:p>
          <a:p>
            <a:endParaRPr lang="fr-FR" sz="1600" kern="0" dirty="0"/>
          </a:p>
        </p:txBody>
      </p:sp>
    </p:spTree>
    <p:extLst>
      <p:ext uri="{BB962C8B-B14F-4D97-AF65-F5344CB8AC3E}">
        <p14:creationId xmlns:p14="http://schemas.microsoft.com/office/powerpoint/2010/main" val="75853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Titre 4"/>
          <p:cNvSpPr txBox="1">
            <a:spLocks/>
          </p:cNvSpPr>
          <p:nvPr/>
        </p:nvSpPr>
        <p:spPr bwMode="auto">
          <a:xfrm>
            <a:off x="1653577" y="548680"/>
            <a:ext cx="575024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>
                    <a:lumMod val="75000"/>
                  </a:schemeClr>
                </a:solidFill>
                <a:latin typeface="+mj-lt"/>
                <a:ea typeface="ＭＳ Ｐゴシック" charset="-128"/>
                <a:cs typeface="Trebuchet M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9pPr>
          </a:lstStyle>
          <a:p>
            <a:pPr algn="ctr"/>
            <a:r>
              <a:rPr lang="fr-FR" sz="2000" kern="0" dirty="0" smtClean="0"/>
              <a:t>RCP d’amont </a:t>
            </a:r>
            <a:br>
              <a:rPr lang="fr-FR" sz="2000" kern="0" dirty="0" smtClean="0"/>
            </a:br>
            <a:endParaRPr lang="fr-FR" sz="2000" kern="0" dirty="0"/>
          </a:p>
        </p:txBody>
      </p:sp>
      <p:graphicFrame>
        <p:nvGraphicFramePr>
          <p:cNvPr id="6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614158"/>
              </p:ext>
            </p:extLst>
          </p:nvPr>
        </p:nvGraphicFramePr>
        <p:xfrm>
          <a:off x="503548" y="1052736"/>
          <a:ext cx="8146164" cy="468553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368621">
                  <a:extLst>
                    <a:ext uri="{9D8B030D-6E8A-4147-A177-3AD203B41FA5}">
                      <a16:colId xmlns:a16="http://schemas.microsoft.com/office/drawing/2014/main" xmlns="" val="4248480396"/>
                    </a:ext>
                  </a:extLst>
                </a:gridCol>
                <a:gridCol w="1457064">
                  <a:extLst>
                    <a:ext uri="{9D8B030D-6E8A-4147-A177-3AD203B41FA5}">
                      <a16:colId xmlns:a16="http://schemas.microsoft.com/office/drawing/2014/main" xmlns="" val="2525026601"/>
                    </a:ext>
                  </a:extLst>
                </a:gridCol>
                <a:gridCol w="1718931">
                  <a:extLst>
                    <a:ext uri="{9D8B030D-6E8A-4147-A177-3AD203B41FA5}">
                      <a16:colId xmlns:a16="http://schemas.microsoft.com/office/drawing/2014/main" xmlns="" val="3488452547"/>
                    </a:ext>
                  </a:extLst>
                </a:gridCol>
                <a:gridCol w="2601548">
                  <a:extLst>
                    <a:ext uri="{9D8B030D-6E8A-4147-A177-3AD203B41FA5}">
                      <a16:colId xmlns:a16="http://schemas.microsoft.com/office/drawing/2014/main" xmlns="" val="96568911"/>
                    </a:ext>
                  </a:extLst>
                </a:gridCol>
              </a:tblGrid>
              <a:tr h="1607056">
                <a:tc>
                  <a:txBody>
                    <a:bodyPr/>
                    <a:lstStyle/>
                    <a:p>
                      <a:r>
                        <a:rPr lang="fr-FR" dirty="0" smtClean="0"/>
                        <a:t>RCP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Type de la RCP (nationale, régionale,</a:t>
                      </a:r>
                      <a:r>
                        <a:rPr lang="fr-FR" baseline="0" dirty="0" smtClean="0"/>
                        <a:t> locale…)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Ville du coordinateur</a:t>
                      </a:r>
                    </a:p>
                    <a:p>
                      <a:r>
                        <a:rPr lang="fr-FR" dirty="0" smtClean="0"/>
                        <a:t>(fréquence)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Nom, prénom, et mail du</a:t>
                      </a:r>
                      <a:r>
                        <a:rPr lang="fr-FR" baseline="0" dirty="0" smtClean="0"/>
                        <a:t> contact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56200"/>
                  </a:ext>
                </a:extLst>
              </a:tr>
              <a:tr h="16693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Malformations cardiaques congénitales complexes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Nationale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Bordeaux</a:t>
                      </a:r>
                    </a:p>
                    <a:p>
                      <a:r>
                        <a:rPr lang="fr-FR" sz="1600" dirty="0" smtClean="0"/>
                        <a:t>(tous les 2 mois)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aseline="0" dirty="0" smtClean="0"/>
                        <a:t>THAMBO Caroline</a:t>
                      </a:r>
                    </a:p>
                    <a:p>
                      <a:r>
                        <a:rPr lang="fr-FR" sz="1400" baseline="0" dirty="0" smtClean="0">
                          <a:hlinkClick r:id=""/>
                        </a:rPr>
                        <a:t>caroline.rooryck-thambo@chu-bordeaux.fr</a:t>
                      </a:r>
                      <a:endParaRPr lang="fr-FR" sz="1400" baseline="0" dirty="0" smtClean="0"/>
                    </a:p>
                    <a:p>
                      <a:r>
                        <a:rPr lang="fr-FR" sz="1400" baseline="0" dirty="0" smtClean="0"/>
                        <a:t>THAMBO Jean-Benoit</a:t>
                      </a:r>
                    </a:p>
                    <a:p>
                      <a:r>
                        <a:rPr lang="fr-FR" sz="1400" baseline="0" dirty="0" smtClean="0">
                          <a:hlinkClick r:id="rId2"/>
                        </a:rPr>
                        <a:t>Jean-benoit.thambo@chu-bordeaux.fr</a:t>
                      </a:r>
                      <a:endParaRPr lang="fr-FR" sz="1400" baseline="0" dirty="0" smtClean="0"/>
                    </a:p>
                    <a:p>
                      <a:r>
                        <a:rPr lang="fr-FR" sz="1400" baseline="0" dirty="0" smtClean="0"/>
                        <a:t>THOMAS Julie</a:t>
                      </a:r>
                    </a:p>
                    <a:p>
                      <a:r>
                        <a:rPr lang="fr-FR" sz="1400" baseline="0" dirty="0" smtClean="0">
                          <a:hlinkClick r:id="rId3"/>
                        </a:rPr>
                        <a:t>Julie.thomas@chu-bordeaux.fr</a:t>
                      </a:r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07831526"/>
                  </a:ext>
                </a:extLst>
              </a:tr>
              <a:tr h="620008">
                <a:tc>
                  <a:txBody>
                    <a:bodyPr/>
                    <a:lstStyle/>
                    <a:p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ＭＳ Ｐゴシック" charset="-128"/>
                          <a:cs typeface="Trebuchet MS"/>
                        </a:rPr>
                        <a:t>Syndromes malformatifs/</a:t>
                      </a:r>
                      <a:r>
                        <a:rPr lang="fr-FR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ＭＳ Ｐゴシック" charset="-128"/>
                          <a:cs typeface="Trebuchet MS"/>
                        </a:rPr>
                        <a:t>ANDDIrare</a:t>
                      </a:r>
                      <a:endParaRPr lang="fr-FR" sz="1600" kern="1200" dirty="0" smtClean="0">
                        <a:solidFill>
                          <a:schemeClr val="dk1"/>
                        </a:solidFill>
                        <a:latin typeface="+mn-lt"/>
                        <a:ea typeface="ＭＳ Ｐゴシック" charset="-128"/>
                        <a:cs typeface="Trebuchet MS"/>
                      </a:endParaRPr>
                    </a:p>
                    <a:p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ＭＳ Ｐゴシック" charset="-128"/>
                          <a:cs typeface="Trebuchet MS"/>
                        </a:rPr>
                        <a:t>(seulement pour les formes syndromiques)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Locale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CRMR/CCMR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aseline="0" dirty="0" smtClean="0"/>
                        <a:t>Différent par ville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85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A302-4479-4582-AFC4-53DB3AB68DF4}" type="slidenum">
              <a:rPr lang="fr-FR" smtClean="0"/>
              <a:t>4</a:t>
            </a:fld>
            <a:endParaRPr lang="fr-FR"/>
          </a:p>
        </p:txBody>
      </p:sp>
      <p:sp>
        <p:nvSpPr>
          <p:cNvPr id="5" name="Rectangle 4"/>
          <p:cNvSpPr/>
          <p:nvPr/>
        </p:nvSpPr>
        <p:spPr bwMode="auto">
          <a:xfrm>
            <a:off x="1979712" y="908720"/>
            <a:ext cx="2412268" cy="792088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100" b="1" dirty="0" smtClean="0">
                <a:latin typeface="Arial" charset="0"/>
              </a:rPr>
              <a:t>M3C syndromique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900" b="1" dirty="0" smtClean="0">
                <a:latin typeface="Arial" charset="0"/>
              </a:rPr>
              <a:t>(associée à une autre malformation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900" b="1" dirty="0" smtClean="0">
                <a:latin typeface="Arial" charset="0"/>
              </a:rPr>
              <a:t>et/ou déficience intellectuelle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900" b="1" dirty="0">
                <a:latin typeface="Arial" charset="0"/>
              </a:rPr>
              <a:t>e</a:t>
            </a:r>
            <a:r>
              <a:rPr lang="fr-FR" sz="900" b="1" dirty="0" smtClean="0">
                <a:latin typeface="Arial" charset="0"/>
              </a:rPr>
              <a:t>t/ou dysmorphie faciale) </a:t>
            </a:r>
            <a:endParaRPr kumimoji="0" lang="fr-FR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31540" y="2276872"/>
            <a:ext cx="2340260" cy="468052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900" b="1" dirty="0">
                <a:latin typeface="Arial" charset="0"/>
              </a:rPr>
              <a:t>Suspicion de syndrome </a:t>
            </a:r>
            <a:r>
              <a:rPr lang="fr-FR" sz="900" b="1" dirty="0" smtClean="0">
                <a:latin typeface="Arial" charset="0"/>
              </a:rPr>
              <a:t>génétique connu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580441" y="2266696"/>
            <a:ext cx="2179691" cy="468052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900" b="1" dirty="0" smtClean="0">
                <a:latin typeface="Arial" charset="0"/>
              </a:rPr>
              <a:t>Suspicion de syndrome </a:t>
            </a:r>
            <a:r>
              <a:rPr lang="fr-FR" sz="900" b="1" dirty="0" err="1" smtClean="0">
                <a:latin typeface="Arial" charset="0"/>
              </a:rPr>
              <a:t>microdélétionnel</a:t>
            </a:r>
            <a:endParaRPr kumimoji="0" lang="fr-F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900" b="1" dirty="0" smtClean="0">
                <a:latin typeface="Arial" charset="0"/>
              </a:rPr>
              <a:t>Ou a</a:t>
            </a:r>
            <a:r>
              <a:rPr kumimoji="0" lang="fr-F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bsence d’hypothèse</a:t>
            </a:r>
            <a:r>
              <a:rPr lang="fr-FR" sz="900" b="1" dirty="0">
                <a:latin typeface="Arial" charset="0"/>
              </a:rPr>
              <a:t> </a:t>
            </a:r>
            <a:r>
              <a:rPr kumimoji="0" lang="fr-F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diagnostique</a:t>
            </a:r>
            <a:endParaRPr kumimoji="0" lang="fr-FR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599892" y="3320988"/>
            <a:ext cx="2160240" cy="468052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ACPA</a:t>
            </a:r>
            <a:r>
              <a:rPr kumimoji="0" lang="fr-FR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fr-FR" sz="11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pangénomique</a:t>
            </a:r>
            <a:endParaRPr kumimoji="0" lang="fr-FR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31540" y="3320988"/>
            <a:ext cx="2340260" cy="468052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Analyses géniques ciblées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2231740" y="4257092"/>
            <a:ext cx="2088232" cy="756084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Résultat</a:t>
            </a:r>
            <a:r>
              <a:rPr kumimoji="0" lang="fr-FR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négatif</a:t>
            </a:r>
            <a:endParaRPr kumimoji="0" lang="fr-FR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231740" y="5265204"/>
            <a:ext cx="2088232" cy="432048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RCP ANNDI locale</a:t>
            </a:r>
            <a:endParaRPr kumimoji="0" lang="fr-FR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2231740" y="5949280"/>
            <a:ext cx="2088232" cy="324036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STHD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Flèche vers le bas 20"/>
          <p:cNvSpPr/>
          <p:nvPr/>
        </p:nvSpPr>
        <p:spPr bwMode="auto">
          <a:xfrm rot="18910819">
            <a:off x="3985092" y="1699405"/>
            <a:ext cx="306034" cy="504056"/>
          </a:xfrm>
          <a:prstGeom prst="downArrow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Flèche vers le bas 30"/>
          <p:cNvSpPr/>
          <p:nvPr/>
        </p:nvSpPr>
        <p:spPr bwMode="auto">
          <a:xfrm rot="2796061">
            <a:off x="2258966" y="1697119"/>
            <a:ext cx="306034" cy="504056"/>
          </a:xfrm>
          <a:prstGeom prst="downArrow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Flèche vers le bas 31"/>
          <p:cNvSpPr/>
          <p:nvPr/>
        </p:nvSpPr>
        <p:spPr bwMode="auto">
          <a:xfrm>
            <a:off x="4525152" y="2815529"/>
            <a:ext cx="306034" cy="504056"/>
          </a:xfrm>
          <a:prstGeom prst="downArrow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Flèche vers le bas 32"/>
          <p:cNvSpPr/>
          <p:nvPr/>
        </p:nvSpPr>
        <p:spPr bwMode="auto">
          <a:xfrm>
            <a:off x="1448653" y="2780928"/>
            <a:ext cx="306034" cy="504056"/>
          </a:xfrm>
          <a:prstGeom prst="downArrow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Flèche vers le bas 33"/>
          <p:cNvSpPr/>
          <p:nvPr/>
        </p:nvSpPr>
        <p:spPr bwMode="auto">
          <a:xfrm rot="2470600">
            <a:off x="3684824" y="3814868"/>
            <a:ext cx="306034" cy="432048"/>
          </a:xfrm>
          <a:prstGeom prst="downArrow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Flèche vers le bas 34"/>
          <p:cNvSpPr/>
          <p:nvPr/>
        </p:nvSpPr>
        <p:spPr bwMode="auto">
          <a:xfrm rot="18800266">
            <a:off x="2394228" y="3815808"/>
            <a:ext cx="306034" cy="431108"/>
          </a:xfrm>
          <a:prstGeom prst="downArrow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Flèche vers le bas 35"/>
          <p:cNvSpPr/>
          <p:nvPr/>
        </p:nvSpPr>
        <p:spPr bwMode="auto">
          <a:xfrm>
            <a:off x="3177080" y="5040884"/>
            <a:ext cx="243027" cy="216024"/>
          </a:xfrm>
          <a:prstGeom prst="downArrow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Flèche vers le bas 36"/>
          <p:cNvSpPr/>
          <p:nvPr/>
        </p:nvSpPr>
        <p:spPr bwMode="auto">
          <a:xfrm>
            <a:off x="3176610" y="5706488"/>
            <a:ext cx="243027" cy="216024"/>
          </a:xfrm>
          <a:prstGeom prst="downArrow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796136" y="5265204"/>
            <a:ext cx="1872208" cy="432048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RCP </a:t>
            </a:r>
            <a:r>
              <a:rPr lang="fr-FR" sz="1200" b="1" dirty="0" smtClean="0">
                <a:latin typeface="Arial" charset="0"/>
              </a:rPr>
              <a:t>M3C nationale</a:t>
            </a:r>
            <a:endParaRPr kumimoji="0" lang="fr-FR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Flèche vers le bas 19"/>
          <p:cNvSpPr/>
          <p:nvPr/>
        </p:nvSpPr>
        <p:spPr bwMode="auto">
          <a:xfrm rot="4652945">
            <a:off x="4952594" y="5270064"/>
            <a:ext cx="243027" cy="1277693"/>
          </a:xfrm>
          <a:prstGeom prst="downArrow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292080" y="925312"/>
            <a:ext cx="2700300" cy="756084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100" b="1" dirty="0">
                <a:latin typeface="Arial" charset="0"/>
              </a:rPr>
              <a:t>M3C </a:t>
            </a:r>
            <a:r>
              <a:rPr lang="fr-FR" sz="1100" b="1" dirty="0" smtClean="0">
                <a:latin typeface="Arial" charset="0"/>
              </a:rPr>
              <a:t>non syndromique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100" b="1" dirty="0" smtClean="0">
                <a:latin typeface="Arial" charset="0"/>
              </a:rPr>
              <a:t>forme familiale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100" b="1" dirty="0" smtClean="0">
                <a:latin typeface="Arial" charset="0"/>
              </a:rPr>
              <a:t>(au moins deux cas atteints au 1</a:t>
            </a:r>
            <a:r>
              <a:rPr lang="fr-FR" sz="1100" b="1" baseline="30000" dirty="0" smtClean="0">
                <a:latin typeface="Arial" charset="0"/>
              </a:rPr>
              <a:t>er</a:t>
            </a:r>
            <a:r>
              <a:rPr lang="fr-FR" sz="1100" b="1" dirty="0" smtClean="0">
                <a:latin typeface="Arial" charset="0"/>
              </a:rPr>
              <a:t> degré)</a:t>
            </a:r>
            <a:endParaRPr kumimoji="0" lang="fr-FR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Flèche vers le bas 1"/>
          <p:cNvSpPr/>
          <p:nvPr/>
        </p:nvSpPr>
        <p:spPr bwMode="auto">
          <a:xfrm>
            <a:off x="6588224" y="1808820"/>
            <a:ext cx="324036" cy="3232064"/>
          </a:xfrm>
          <a:prstGeom prst="downArrow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Flèche vers le bas 25"/>
          <p:cNvSpPr/>
          <p:nvPr/>
        </p:nvSpPr>
        <p:spPr bwMode="auto">
          <a:xfrm rot="17424013">
            <a:off x="4925476" y="4475861"/>
            <a:ext cx="243027" cy="1277693"/>
          </a:xfrm>
          <a:prstGeom prst="downArrow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851957" y="188640"/>
            <a:ext cx="391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 charset="0"/>
              </a:rPr>
              <a:t>Malformation cardiaque </a:t>
            </a:r>
            <a:r>
              <a:rPr lang="fr-FR" b="1" dirty="0" smtClean="0">
                <a:latin typeface="Arial" charset="0"/>
              </a:rPr>
              <a:t>complexe</a:t>
            </a:r>
            <a:endParaRPr lang="fr-FR" dirty="0"/>
          </a:p>
        </p:txBody>
      </p:sp>
      <p:sp>
        <p:nvSpPr>
          <p:cNvPr id="27" name="Flèche vers le bas 26"/>
          <p:cNvSpPr/>
          <p:nvPr/>
        </p:nvSpPr>
        <p:spPr bwMode="auto">
          <a:xfrm rot="2904976">
            <a:off x="3568964" y="602124"/>
            <a:ext cx="243027" cy="216024"/>
          </a:xfrm>
          <a:prstGeom prst="downArrow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Flèche vers le bas 27"/>
          <p:cNvSpPr/>
          <p:nvPr/>
        </p:nvSpPr>
        <p:spPr bwMode="auto">
          <a:xfrm rot="18501814">
            <a:off x="5726719" y="602389"/>
            <a:ext cx="243027" cy="216024"/>
          </a:xfrm>
          <a:prstGeom prst="downArrow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68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A302-4479-4582-AFC4-53DB3AB68DF4}" type="slidenum">
              <a:rPr lang="fr-FR" smtClean="0"/>
              <a:t>5</a:t>
            </a:fld>
            <a:endParaRPr lang="fr-FR"/>
          </a:p>
        </p:txBody>
      </p:sp>
      <p:sp>
        <p:nvSpPr>
          <p:cNvPr id="5" name="Titre 4"/>
          <p:cNvSpPr txBox="1">
            <a:spLocks/>
          </p:cNvSpPr>
          <p:nvPr/>
        </p:nvSpPr>
        <p:spPr bwMode="auto">
          <a:xfrm>
            <a:off x="323528" y="944724"/>
            <a:ext cx="853294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>
                    <a:lumMod val="75000"/>
                  </a:schemeClr>
                </a:solidFill>
                <a:latin typeface="+mj-lt"/>
                <a:ea typeface="ＭＳ Ｐゴシック" charset="-128"/>
                <a:cs typeface="Trebuchet M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9pPr>
          </a:lstStyle>
          <a:p>
            <a:pPr algn="ctr"/>
            <a:r>
              <a:rPr lang="fr-FR" sz="2000" kern="0" dirty="0" smtClean="0"/>
              <a:t>Critères avant d’envisager une discussion en RCP: </a:t>
            </a:r>
          </a:p>
          <a:p>
            <a:pPr algn="ctr"/>
            <a:endParaRPr lang="fr-FR" sz="2000" kern="0" dirty="0" smtClean="0"/>
          </a:p>
          <a:p>
            <a:pPr algn="ctr"/>
            <a:r>
              <a:rPr lang="fr-FR" sz="1100" kern="0" dirty="0" smtClean="0">
                <a:solidFill>
                  <a:schemeClr val="bg2">
                    <a:lumMod val="50000"/>
                  </a:schemeClr>
                </a:solidFill>
              </a:rPr>
              <a:t>M3C syndromique : présence </a:t>
            </a:r>
            <a:r>
              <a:rPr lang="fr-FR" sz="1100" kern="0" dirty="0">
                <a:solidFill>
                  <a:schemeClr val="bg2">
                    <a:lumMod val="50000"/>
                  </a:schemeClr>
                </a:solidFill>
              </a:rPr>
              <a:t>d’un malformation cardiaque complexe (</a:t>
            </a:r>
            <a:r>
              <a:rPr lang="fr-FR" sz="1100" kern="0" dirty="0" smtClean="0">
                <a:solidFill>
                  <a:schemeClr val="bg2">
                    <a:lumMod val="50000"/>
                  </a:schemeClr>
                </a:solidFill>
              </a:rPr>
              <a:t>liste ci-dessous) associée au </a:t>
            </a:r>
            <a:r>
              <a:rPr lang="fr-FR" sz="1100" kern="0" dirty="0">
                <a:solidFill>
                  <a:schemeClr val="bg2">
                    <a:lumMod val="50000"/>
                  </a:schemeClr>
                </a:solidFill>
              </a:rPr>
              <a:t>moins une autre malformation </a:t>
            </a:r>
            <a:r>
              <a:rPr lang="fr-FR" sz="1100" kern="0" dirty="0" smtClean="0">
                <a:solidFill>
                  <a:schemeClr val="bg2">
                    <a:lumMod val="50000"/>
                  </a:schemeClr>
                </a:solidFill>
              </a:rPr>
              <a:t>d’organe, </a:t>
            </a:r>
            <a:r>
              <a:rPr lang="fr-FR" sz="1100" kern="0" dirty="0">
                <a:solidFill>
                  <a:schemeClr val="bg2">
                    <a:lumMod val="50000"/>
                  </a:schemeClr>
                </a:solidFill>
              </a:rPr>
              <a:t>ou une dysmorphie faciale </a:t>
            </a:r>
            <a:r>
              <a:rPr lang="fr-FR" sz="1100" kern="0" dirty="0" smtClean="0">
                <a:solidFill>
                  <a:schemeClr val="bg2">
                    <a:lumMod val="50000"/>
                  </a:schemeClr>
                </a:solidFill>
              </a:rPr>
              <a:t>notable, ou une déficience intellectuelle, cliniquement </a:t>
            </a:r>
            <a:r>
              <a:rPr lang="fr-FR" sz="1100" kern="0" dirty="0">
                <a:solidFill>
                  <a:schemeClr val="bg2">
                    <a:lumMod val="50000"/>
                  </a:schemeClr>
                </a:solidFill>
              </a:rPr>
              <a:t>non </a:t>
            </a:r>
            <a:r>
              <a:rPr lang="fr-FR" sz="1100" kern="0" dirty="0" smtClean="0">
                <a:solidFill>
                  <a:schemeClr val="bg2">
                    <a:lumMod val="50000"/>
                  </a:schemeClr>
                </a:solidFill>
              </a:rPr>
              <a:t>évocateurs </a:t>
            </a:r>
            <a:r>
              <a:rPr lang="fr-FR" sz="1100" kern="0" dirty="0">
                <a:solidFill>
                  <a:schemeClr val="bg2">
                    <a:lumMod val="50000"/>
                  </a:schemeClr>
                </a:solidFill>
              </a:rPr>
              <a:t>d’un syndrome génétique </a:t>
            </a:r>
            <a:r>
              <a:rPr lang="fr-FR" sz="1100" kern="0" dirty="0" smtClean="0">
                <a:solidFill>
                  <a:schemeClr val="bg2">
                    <a:lumMod val="50000"/>
                  </a:schemeClr>
                </a:solidFill>
              </a:rPr>
              <a:t>connu, </a:t>
            </a:r>
            <a:r>
              <a:rPr lang="fr-FR" sz="1100" kern="0" dirty="0">
                <a:solidFill>
                  <a:schemeClr val="bg2">
                    <a:lumMod val="50000"/>
                  </a:schemeClr>
                </a:solidFill>
              </a:rPr>
              <a:t>avec une demande de conseil </a:t>
            </a:r>
            <a:r>
              <a:rPr lang="fr-FR" sz="1100" kern="0" dirty="0" err="1" smtClean="0">
                <a:solidFill>
                  <a:schemeClr val="bg2">
                    <a:lumMod val="50000"/>
                  </a:schemeClr>
                </a:solidFill>
              </a:rPr>
              <a:t>génétique.Une</a:t>
            </a:r>
            <a:r>
              <a:rPr lang="fr-FR" sz="1100" kern="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fr-FR" sz="1100" kern="0" dirty="0">
                <a:solidFill>
                  <a:schemeClr val="bg2">
                    <a:lumMod val="50000"/>
                  </a:schemeClr>
                </a:solidFill>
              </a:rPr>
              <a:t>ACPA sera demandée en </a:t>
            </a:r>
            <a:r>
              <a:rPr lang="fr-FR" sz="1100" kern="0" dirty="0" smtClean="0">
                <a:solidFill>
                  <a:schemeClr val="bg2">
                    <a:lumMod val="50000"/>
                  </a:schemeClr>
                </a:solidFill>
              </a:rPr>
              <a:t>amont.</a:t>
            </a:r>
          </a:p>
          <a:p>
            <a:pPr algn="ctr"/>
            <a:r>
              <a:rPr lang="fr-FR" sz="1100" kern="0" dirty="0" smtClean="0">
                <a:solidFill>
                  <a:schemeClr val="bg2">
                    <a:lumMod val="50000"/>
                  </a:schemeClr>
                </a:solidFill>
              </a:rPr>
              <a:t>M3C familiale: Présence d’une cardiopathie congénitale chez au moins deux apparentés d’un famille. Nécessité d’avoir l’ADN des deux individus atteints disponibles et d’un individu sain (trio)</a:t>
            </a:r>
            <a:endParaRPr lang="fr-FR" sz="1100" kern="0" dirty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endParaRPr lang="fr-FR" sz="1200" kern="0" dirty="0" smtClean="0"/>
          </a:p>
          <a:p>
            <a:pPr algn="ctr"/>
            <a:endParaRPr lang="fr-FR" sz="2000" kern="0" dirty="0" smtClean="0"/>
          </a:p>
        </p:txBody>
      </p:sp>
      <p:grpSp>
        <p:nvGrpSpPr>
          <p:cNvPr id="6" name="Groupe 5"/>
          <p:cNvGrpSpPr/>
          <p:nvPr/>
        </p:nvGrpSpPr>
        <p:grpSpPr>
          <a:xfrm>
            <a:off x="647564" y="2708920"/>
            <a:ext cx="7278798" cy="4204814"/>
            <a:chOff x="647564" y="2636912"/>
            <a:chExt cx="7278798" cy="4204814"/>
          </a:xfrm>
        </p:grpSpPr>
        <p:sp>
          <p:nvSpPr>
            <p:cNvPr id="2" name="ZoneTexte 1"/>
            <p:cNvSpPr txBox="1"/>
            <p:nvPr/>
          </p:nvSpPr>
          <p:spPr>
            <a:xfrm>
              <a:off x="647564" y="2636912"/>
              <a:ext cx="3528392" cy="38779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fr-FR" sz="1100" b="1" u="sng" dirty="0"/>
                <a:t>LISTE des CARDIOPATHIES COMPLEXES M3C</a:t>
              </a:r>
              <a:endParaRPr lang="fr-FR" sz="1100" dirty="0"/>
            </a:p>
            <a:p>
              <a:pPr>
                <a:lnSpc>
                  <a:spcPct val="150000"/>
                </a:lnSpc>
              </a:pPr>
              <a:r>
                <a:rPr lang="fr-FR" sz="800" dirty="0" smtClean="0"/>
                <a:t>-</a:t>
              </a:r>
              <a:r>
                <a:rPr lang="fr-FR" sz="900" b="1" dirty="0" err="1" smtClean="0"/>
                <a:t>Hétérotaxie</a:t>
              </a:r>
              <a:r>
                <a:rPr lang="fr-FR" sz="900" b="1" dirty="0" smtClean="0"/>
                <a:t>, </a:t>
              </a:r>
              <a:r>
                <a:rPr lang="fr-FR" sz="900" b="1" dirty="0" err="1" smtClean="0"/>
                <a:t>isomérisme</a:t>
              </a:r>
              <a:r>
                <a:rPr lang="fr-FR" sz="900" b="1" dirty="0" smtClean="0"/>
                <a:t> et </a:t>
              </a:r>
              <a:r>
                <a:rPr lang="fr-FR" sz="900" b="1" dirty="0" err="1" smtClean="0"/>
                <a:t>situs</a:t>
              </a:r>
              <a:r>
                <a:rPr lang="fr-FR" sz="900" b="1" dirty="0" smtClean="0"/>
                <a:t> </a:t>
              </a:r>
              <a:r>
                <a:rPr lang="fr-FR" sz="900" b="1" dirty="0" err="1" smtClean="0"/>
                <a:t>inversus</a:t>
              </a:r>
              <a:endParaRPr lang="fr-FR" sz="900" dirty="0" smtClean="0"/>
            </a:p>
            <a:p>
              <a:pPr>
                <a:lnSpc>
                  <a:spcPct val="150000"/>
                </a:lnSpc>
              </a:pPr>
              <a:r>
                <a:rPr lang="fr-FR" sz="900" dirty="0" err="1" smtClean="0"/>
                <a:t>Isomérisme</a:t>
              </a:r>
              <a:r>
                <a:rPr lang="fr-FR" sz="900" dirty="0" smtClean="0"/>
                <a:t> </a:t>
              </a:r>
              <a:r>
                <a:rPr lang="fr-FR" sz="900" dirty="0"/>
                <a:t>gauche et droit</a:t>
              </a:r>
            </a:p>
            <a:p>
              <a:pPr>
                <a:lnSpc>
                  <a:spcPct val="150000"/>
                </a:lnSpc>
              </a:pPr>
              <a:r>
                <a:rPr lang="fr-FR" sz="900" dirty="0" err="1"/>
                <a:t>Polysplénie</a:t>
              </a:r>
              <a:r>
                <a:rPr lang="fr-FR" sz="900" dirty="0"/>
                <a:t>/</a:t>
              </a:r>
              <a:r>
                <a:rPr lang="fr-FR" sz="900" dirty="0" err="1"/>
                <a:t>Asplénie</a:t>
              </a:r>
              <a:endParaRPr lang="fr-FR" sz="900" dirty="0"/>
            </a:p>
            <a:p>
              <a:pPr>
                <a:lnSpc>
                  <a:spcPct val="150000"/>
                </a:lnSpc>
              </a:pPr>
              <a:r>
                <a:rPr lang="fr-FR" sz="900" b="1" dirty="0"/>
                <a:t>-Anomalies de connexion des veines pulmonaires</a:t>
              </a:r>
              <a:endParaRPr lang="fr-FR" sz="900" dirty="0"/>
            </a:p>
            <a:p>
              <a:pPr>
                <a:lnSpc>
                  <a:spcPct val="150000"/>
                </a:lnSpc>
              </a:pPr>
              <a:r>
                <a:rPr lang="fr-FR" sz="900" dirty="0"/>
                <a:t>RVPA total</a:t>
              </a:r>
            </a:p>
            <a:p>
              <a:pPr>
                <a:lnSpc>
                  <a:spcPct val="150000"/>
                </a:lnSpc>
              </a:pPr>
              <a:r>
                <a:rPr lang="fr-FR" sz="900" dirty="0"/>
                <a:t>RVPA partiel de tout le poumon droit</a:t>
              </a:r>
            </a:p>
            <a:p>
              <a:pPr>
                <a:lnSpc>
                  <a:spcPct val="150000"/>
                </a:lnSpc>
              </a:pPr>
              <a:r>
                <a:rPr lang="fr-FR" sz="900" dirty="0"/>
                <a:t>Syndrome de Cimeterre</a:t>
              </a:r>
            </a:p>
            <a:p>
              <a:pPr>
                <a:lnSpc>
                  <a:spcPct val="150000"/>
                </a:lnSpc>
              </a:pPr>
              <a:r>
                <a:rPr lang="fr-FR" sz="900" dirty="0"/>
                <a:t>Sténose des veines pulmonaires</a:t>
              </a:r>
            </a:p>
            <a:p>
              <a:pPr>
                <a:lnSpc>
                  <a:spcPct val="150000"/>
                </a:lnSpc>
              </a:pPr>
              <a:r>
                <a:rPr lang="fr-FR" sz="900" dirty="0"/>
                <a:t>Atrésie congénitale des veines pulmonaires</a:t>
              </a:r>
            </a:p>
            <a:p>
              <a:pPr>
                <a:lnSpc>
                  <a:spcPct val="150000"/>
                </a:lnSpc>
              </a:pPr>
              <a:r>
                <a:rPr lang="fr-FR" sz="900" dirty="0"/>
                <a:t> </a:t>
              </a:r>
              <a:r>
                <a:rPr lang="fr-FR" sz="900" b="1" dirty="0"/>
                <a:t>-Anomalies de la jonction AV et des valves AV</a:t>
              </a:r>
              <a:endParaRPr lang="fr-FR" sz="900" dirty="0"/>
            </a:p>
            <a:p>
              <a:pPr>
                <a:lnSpc>
                  <a:spcPct val="150000"/>
                </a:lnSpc>
              </a:pPr>
              <a:r>
                <a:rPr lang="fr-FR" sz="900" dirty="0"/>
                <a:t>Anomalies congénitales de la valve tricuspide :</a:t>
              </a:r>
            </a:p>
            <a:p>
              <a:pPr>
                <a:lnSpc>
                  <a:spcPct val="150000"/>
                </a:lnSpc>
              </a:pPr>
              <a:r>
                <a:rPr lang="fr-FR" sz="900" dirty="0" err="1"/>
                <a:t>Ebstein</a:t>
              </a:r>
              <a:r>
                <a:rPr lang="fr-FR" sz="900" dirty="0"/>
                <a:t>/Agénésie VT</a:t>
              </a:r>
            </a:p>
            <a:p>
              <a:pPr>
                <a:lnSpc>
                  <a:spcPct val="150000"/>
                </a:lnSpc>
              </a:pPr>
              <a:r>
                <a:rPr lang="fr-FR" sz="900" dirty="0"/>
                <a:t>Canal </a:t>
              </a:r>
              <a:r>
                <a:rPr lang="fr-FR" sz="900" dirty="0" err="1"/>
                <a:t>atrioventriculaire</a:t>
              </a:r>
              <a:r>
                <a:rPr lang="fr-FR" sz="900" dirty="0"/>
                <a:t> (CAV)</a:t>
              </a:r>
            </a:p>
            <a:p>
              <a:pPr>
                <a:lnSpc>
                  <a:spcPct val="150000"/>
                </a:lnSpc>
              </a:pPr>
              <a:r>
                <a:rPr lang="fr-FR" sz="900" dirty="0"/>
                <a:t> -</a:t>
              </a:r>
              <a:r>
                <a:rPr lang="fr-FR" sz="900" b="1" dirty="0"/>
                <a:t>Anomalies de connexion AV</a:t>
              </a:r>
              <a:endParaRPr lang="fr-FR" sz="900" dirty="0"/>
            </a:p>
            <a:p>
              <a:pPr>
                <a:lnSpc>
                  <a:spcPct val="150000"/>
                </a:lnSpc>
              </a:pPr>
              <a:r>
                <a:rPr lang="fr-FR" sz="900" dirty="0"/>
                <a:t>Double discordance</a:t>
              </a:r>
            </a:p>
            <a:p>
              <a:pPr>
                <a:lnSpc>
                  <a:spcPct val="150000"/>
                </a:lnSpc>
              </a:pPr>
              <a:r>
                <a:rPr lang="fr-FR" sz="900" dirty="0"/>
                <a:t>Ventricules superposés/Criss </a:t>
              </a:r>
              <a:r>
                <a:rPr lang="fr-FR" sz="900" dirty="0" smtClean="0"/>
                <a:t>Cross</a:t>
              </a:r>
            </a:p>
            <a:p>
              <a:pPr>
                <a:lnSpc>
                  <a:spcPct val="150000"/>
                </a:lnSpc>
              </a:pPr>
              <a:r>
                <a:rPr lang="fr-FR" sz="900" dirty="0" smtClean="0"/>
                <a:t> </a:t>
              </a:r>
              <a:endParaRPr lang="fr-FR" sz="2400" dirty="0"/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3554652" y="2871408"/>
              <a:ext cx="4371710" cy="3970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fr-FR" sz="900" dirty="0"/>
                <a:t>-</a:t>
              </a:r>
              <a:r>
                <a:rPr lang="fr-FR" sz="900" b="1" dirty="0"/>
                <a:t>Cœurs </a:t>
              </a:r>
              <a:r>
                <a:rPr lang="fr-FR" sz="900" b="1" dirty="0" err="1"/>
                <a:t>univentriculaires</a:t>
              </a:r>
              <a:r>
                <a:rPr lang="fr-FR" sz="900" b="1" dirty="0"/>
                <a:t> (VU)</a:t>
              </a:r>
            </a:p>
            <a:p>
              <a:pPr>
                <a:lnSpc>
                  <a:spcPct val="150000"/>
                </a:lnSpc>
              </a:pPr>
              <a:r>
                <a:rPr lang="fr-FR" sz="900" b="1" dirty="0"/>
                <a:t>Cardiopathies de la voie d’éjection</a:t>
              </a:r>
              <a:endParaRPr lang="fr-FR" sz="900" dirty="0"/>
            </a:p>
            <a:p>
              <a:pPr>
                <a:lnSpc>
                  <a:spcPct val="150000"/>
                </a:lnSpc>
              </a:pPr>
              <a:r>
                <a:rPr lang="fr-FR" sz="900" dirty="0"/>
                <a:t>Transposition des gros vaisseaux (TGV)</a:t>
              </a:r>
            </a:p>
            <a:p>
              <a:pPr>
                <a:lnSpc>
                  <a:spcPct val="150000"/>
                </a:lnSpc>
              </a:pPr>
              <a:r>
                <a:rPr lang="fr-FR" sz="900" dirty="0"/>
                <a:t>Ventricule droit à double issue (VDDI)</a:t>
              </a:r>
            </a:p>
            <a:p>
              <a:pPr>
                <a:lnSpc>
                  <a:spcPct val="150000"/>
                </a:lnSpc>
              </a:pPr>
              <a:r>
                <a:rPr lang="fr-FR" sz="900" dirty="0"/>
                <a:t>Ventricule gauche à double issue (VGDI)</a:t>
              </a:r>
            </a:p>
            <a:p>
              <a:pPr>
                <a:lnSpc>
                  <a:spcPct val="150000"/>
                </a:lnSpc>
              </a:pPr>
              <a:r>
                <a:rPr lang="fr-FR" sz="900" dirty="0"/>
                <a:t>Malposition anatomiquement corrigée des gros vaisseaux</a:t>
              </a:r>
            </a:p>
            <a:p>
              <a:pPr>
                <a:lnSpc>
                  <a:spcPct val="150000"/>
                </a:lnSpc>
              </a:pPr>
              <a:r>
                <a:rPr lang="fr-FR" sz="900" dirty="0"/>
                <a:t>Tétralogie de Fallot et </a:t>
              </a:r>
              <a:r>
                <a:rPr lang="fr-FR" sz="900" dirty="0" err="1"/>
                <a:t>variants</a:t>
              </a:r>
              <a:endParaRPr lang="fr-FR" sz="900" dirty="0"/>
            </a:p>
            <a:p>
              <a:pPr>
                <a:lnSpc>
                  <a:spcPct val="150000"/>
                </a:lnSpc>
              </a:pPr>
              <a:r>
                <a:rPr lang="fr-FR" sz="900" dirty="0"/>
                <a:t>Tronc artériel commun (TAC)</a:t>
              </a:r>
            </a:p>
            <a:p>
              <a:pPr>
                <a:lnSpc>
                  <a:spcPct val="150000"/>
                </a:lnSpc>
              </a:pPr>
              <a:r>
                <a:rPr lang="fr-FR" sz="900" dirty="0"/>
                <a:t>Obstacles étagés du cœur gauche (syndrome de </a:t>
              </a:r>
              <a:r>
                <a:rPr lang="fr-FR" sz="900" dirty="0" err="1"/>
                <a:t>Shone</a:t>
              </a:r>
              <a:r>
                <a:rPr lang="fr-FR" sz="900" dirty="0"/>
                <a:t>)</a:t>
              </a:r>
            </a:p>
            <a:p>
              <a:pPr>
                <a:lnSpc>
                  <a:spcPct val="150000"/>
                </a:lnSpc>
              </a:pPr>
              <a:r>
                <a:rPr lang="fr-FR" sz="900" dirty="0"/>
                <a:t> -</a:t>
              </a:r>
              <a:r>
                <a:rPr lang="fr-FR" sz="900" b="1" dirty="0"/>
                <a:t>Anomalies des troncs </a:t>
              </a:r>
              <a:r>
                <a:rPr lang="fr-FR" sz="900" b="1" dirty="0" err="1"/>
                <a:t>extrapéricardiques</a:t>
              </a:r>
              <a:endParaRPr lang="fr-FR" sz="900" dirty="0"/>
            </a:p>
            <a:p>
              <a:pPr>
                <a:lnSpc>
                  <a:spcPct val="150000"/>
                </a:lnSpc>
              </a:pPr>
              <a:r>
                <a:rPr lang="fr-FR" sz="900" dirty="0"/>
                <a:t>Syndrome de coarctation : </a:t>
              </a:r>
              <a:r>
                <a:rPr lang="fr-FR" sz="900" dirty="0" err="1"/>
                <a:t>CoA</a:t>
              </a:r>
              <a:r>
                <a:rPr lang="fr-FR" sz="900" dirty="0"/>
                <a:t> + CIV</a:t>
              </a:r>
            </a:p>
            <a:p>
              <a:pPr>
                <a:lnSpc>
                  <a:spcPct val="150000"/>
                </a:lnSpc>
              </a:pPr>
              <a:r>
                <a:rPr lang="fr-FR" sz="900" dirty="0"/>
                <a:t>Interruption de l’arche aortique</a:t>
              </a:r>
            </a:p>
            <a:p>
              <a:pPr>
                <a:lnSpc>
                  <a:spcPct val="150000"/>
                </a:lnSpc>
              </a:pPr>
              <a:r>
                <a:rPr lang="fr-FR" sz="900" dirty="0"/>
                <a:t> -</a:t>
              </a:r>
              <a:r>
                <a:rPr lang="fr-FR" sz="900" b="1" dirty="0"/>
                <a:t>Anomalies congénitales des artères coronaires</a:t>
              </a:r>
              <a:endParaRPr lang="fr-FR" sz="900" dirty="0"/>
            </a:p>
            <a:p>
              <a:pPr>
                <a:lnSpc>
                  <a:spcPct val="150000"/>
                </a:lnSpc>
              </a:pPr>
              <a:r>
                <a:rPr lang="fr-FR" sz="900" dirty="0"/>
                <a:t>ALCAPA</a:t>
              </a:r>
            </a:p>
            <a:p>
              <a:pPr>
                <a:lnSpc>
                  <a:spcPct val="150000"/>
                </a:lnSpc>
              </a:pPr>
              <a:r>
                <a:rPr lang="fr-FR" sz="900" dirty="0" smtClean="0"/>
                <a:t>ARCAPA</a:t>
              </a:r>
            </a:p>
            <a:p>
              <a:pPr>
                <a:lnSpc>
                  <a:spcPct val="150000"/>
                </a:lnSpc>
              </a:pPr>
              <a:r>
                <a:rPr lang="fr-FR" sz="900" dirty="0" smtClean="0"/>
                <a:t>-</a:t>
              </a:r>
              <a:r>
                <a:rPr lang="fr-FR" sz="900" b="1" dirty="0" smtClean="0"/>
                <a:t>Hypertension </a:t>
              </a:r>
              <a:r>
                <a:rPr lang="fr-FR" sz="900" b="1" dirty="0"/>
                <a:t>artérielle pulmonaire associée à une cardiopathie congénitale</a:t>
              </a:r>
              <a:endParaRPr lang="fr-FR" sz="900" dirty="0"/>
            </a:p>
            <a:p>
              <a:pPr>
                <a:lnSpc>
                  <a:spcPct val="150000"/>
                </a:lnSpc>
              </a:pPr>
              <a:endParaRPr lang="fr-FR" sz="900" b="1" dirty="0"/>
            </a:p>
            <a:p>
              <a:pPr>
                <a:lnSpc>
                  <a:spcPct val="150000"/>
                </a:lnSpc>
              </a:pPr>
              <a:r>
                <a:rPr lang="fr-FR" sz="900" dirty="0"/>
                <a:t> </a:t>
              </a:r>
            </a:p>
            <a:p>
              <a:endParaRPr lang="fr-FR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95180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MG2025">
  <a:themeElements>
    <a:clrScheme name="Style FRANCE MEDECINE GENOMIQUE">
      <a:dk1>
        <a:srgbClr val="4D4D4D"/>
      </a:dk1>
      <a:lt1>
        <a:srgbClr val="FFFFFF"/>
      </a:lt1>
      <a:dk2>
        <a:srgbClr val="C3B5CD"/>
      </a:dk2>
      <a:lt2>
        <a:srgbClr val="733689"/>
      </a:lt2>
      <a:accent1>
        <a:srgbClr val="2D95B8"/>
      </a:accent1>
      <a:accent2>
        <a:srgbClr val="EEA420"/>
      </a:accent2>
      <a:accent3>
        <a:srgbClr val="FFFFFF"/>
      </a:accent3>
      <a:accent4>
        <a:srgbClr val="DA4C95"/>
      </a:accent4>
      <a:accent5>
        <a:srgbClr val="3D1E3E"/>
      </a:accent5>
      <a:accent6>
        <a:srgbClr val="15808D"/>
      </a:accent6>
      <a:hlink>
        <a:srgbClr val="8F4594"/>
      </a:hlink>
      <a:folHlink>
        <a:srgbClr val="DA4C95"/>
      </a:folHlink>
    </a:clrScheme>
    <a:fontScheme name="Personnalisé 1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2583C0"/>
        </a:lt2>
        <a:accent1>
          <a:srgbClr val="35AEE3"/>
        </a:accent1>
        <a:accent2>
          <a:srgbClr val="FCB13C"/>
        </a:accent2>
        <a:accent3>
          <a:srgbClr val="FFFFFF"/>
        </a:accent3>
        <a:accent4>
          <a:srgbClr val="404040"/>
        </a:accent4>
        <a:accent5>
          <a:srgbClr val="AED3EF"/>
        </a:accent5>
        <a:accent6>
          <a:srgbClr val="E4A035"/>
        </a:accent6>
        <a:hlink>
          <a:srgbClr val="F15F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2583C0"/>
        </a:lt2>
        <a:accent1>
          <a:srgbClr val="2994CC"/>
        </a:accent1>
        <a:accent2>
          <a:srgbClr val="2E9FD7"/>
        </a:accent2>
        <a:accent3>
          <a:srgbClr val="FFFFFF"/>
        </a:accent3>
        <a:accent4>
          <a:srgbClr val="404040"/>
        </a:accent4>
        <a:accent5>
          <a:srgbClr val="ACC8E2"/>
        </a:accent5>
        <a:accent6>
          <a:srgbClr val="2990C3"/>
        </a:accent6>
        <a:hlink>
          <a:srgbClr val="35AEE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F15F23"/>
        </a:lt2>
        <a:accent1>
          <a:srgbClr val="F47D2B"/>
        </a:accent1>
        <a:accent2>
          <a:srgbClr val="F69230"/>
        </a:accent2>
        <a:accent3>
          <a:srgbClr val="FFFFFF"/>
        </a:accent3>
        <a:accent4>
          <a:srgbClr val="404040"/>
        </a:accent4>
        <a:accent5>
          <a:srgbClr val="F8BFAC"/>
        </a:accent5>
        <a:accent6>
          <a:srgbClr val="DF842A"/>
        </a:accent6>
        <a:hlink>
          <a:srgbClr val="FCB13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ultipli">
  <a:themeElements>
    <a:clrScheme name="Style FRANCE MEDECINE GENOMIQUE">
      <a:dk1>
        <a:srgbClr val="4D4D4D"/>
      </a:dk1>
      <a:lt1>
        <a:srgbClr val="FFFFFF"/>
      </a:lt1>
      <a:dk2>
        <a:srgbClr val="C3B5CD"/>
      </a:dk2>
      <a:lt2>
        <a:srgbClr val="733689"/>
      </a:lt2>
      <a:accent1>
        <a:srgbClr val="2D95B8"/>
      </a:accent1>
      <a:accent2>
        <a:srgbClr val="EEA420"/>
      </a:accent2>
      <a:accent3>
        <a:srgbClr val="FFFFFF"/>
      </a:accent3>
      <a:accent4>
        <a:srgbClr val="DA4C95"/>
      </a:accent4>
      <a:accent5>
        <a:srgbClr val="3D1E3E"/>
      </a:accent5>
      <a:accent6>
        <a:srgbClr val="15808D"/>
      </a:accent6>
      <a:hlink>
        <a:srgbClr val="8F4594"/>
      </a:hlink>
      <a:folHlink>
        <a:srgbClr val="DA4C95"/>
      </a:folHlink>
    </a:clrScheme>
    <a:fontScheme name="Personnalisé 1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2583C0"/>
        </a:lt2>
        <a:accent1>
          <a:srgbClr val="35AEE3"/>
        </a:accent1>
        <a:accent2>
          <a:srgbClr val="FCB13C"/>
        </a:accent2>
        <a:accent3>
          <a:srgbClr val="FFFFFF"/>
        </a:accent3>
        <a:accent4>
          <a:srgbClr val="404040"/>
        </a:accent4>
        <a:accent5>
          <a:srgbClr val="AED3EF"/>
        </a:accent5>
        <a:accent6>
          <a:srgbClr val="E4A035"/>
        </a:accent6>
        <a:hlink>
          <a:srgbClr val="F15F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2583C0"/>
        </a:lt2>
        <a:accent1>
          <a:srgbClr val="2994CC"/>
        </a:accent1>
        <a:accent2>
          <a:srgbClr val="2E9FD7"/>
        </a:accent2>
        <a:accent3>
          <a:srgbClr val="FFFFFF"/>
        </a:accent3>
        <a:accent4>
          <a:srgbClr val="404040"/>
        </a:accent4>
        <a:accent5>
          <a:srgbClr val="ACC8E2"/>
        </a:accent5>
        <a:accent6>
          <a:srgbClr val="2990C3"/>
        </a:accent6>
        <a:hlink>
          <a:srgbClr val="35AEE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F15F23"/>
        </a:lt2>
        <a:accent1>
          <a:srgbClr val="F47D2B"/>
        </a:accent1>
        <a:accent2>
          <a:srgbClr val="F69230"/>
        </a:accent2>
        <a:accent3>
          <a:srgbClr val="FFFFFF"/>
        </a:accent3>
        <a:accent4>
          <a:srgbClr val="404040"/>
        </a:accent4>
        <a:accent5>
          <a:srgbClr val="F8BFAC"/>
        </a:accent5>
        <a:accent6>
          <a:srgbClr val="DF842A"/>
        </a:accent6>
        <a:hlink>
          <a:srgbClr val="FCB13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aviesan</Template>
  <TotalTime>35483</TotalTime>
  <Words>562</Words>
  <Application>Microsoft Office PowerPoint</Application>
  <PresentationFormat>Affichage à l'écran (4:3)</PresentationFormat>
  <Paragraphs>104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Clarté</vt:lpstr>
      <vt:lpstr>FMG2025</vt:lpstr>
      <vt:lpstr>Multipli</vt:lpstr>
      <vt:lpstr>Plan France Médecine génomique 2025     MISE A JOUR 2021</vt:lpstr>
      <vt:lpstr>Nom de la pré-indication : Malformations cardiaques congénitales complexes (formes syndromiques ou familiales)</vt:lpstr>
      <vt:lpstr>Présentation PowerPoint</vt:lpstr>
      <vt:lpstr>Présentation PowerPoint</vt:lpstr>
      <vt:lpstr>Présentation PowerPoint</vt:lpstr>
    </vt:vector>
  </TitlesOfParts>
  <Company>Inserm Transfert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Nathalie Manaud</dc:creator>
  <cp:keywords>Plan France médecine génomique 2025</cp:keywords>
  <cp:lastModifiedBy>AP-HP</cp:lastModifiedBy>
  <cp:revision>915</cp:revision>
  <cp:lastPrinted>2019-10-14T15:25:31Z</cp:lastPrinted>
  <dcterms:created xsi:type="dcterms:W3CDTF">2017-02-27T06:32:33Z</dcterms:created>
  <dcterms:modified xsi:type="dcterms:W3CDTF">2021-03-26T14:01:01Z</dcterms:modified>
</cp:coreProperties>
</file>